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4" r:id="rId2"/>
    <p:sldId id="277" r:id="rId3"/>
    <p:sldId id="276" r:id="rId4"/>
    <p:sldId id="279" r:id="rId5"/>
    <p:sldId id="263" r:id="rId6"/>
    <p:sldId id="273" r:id="rId7"/>
    <p:sldId id="280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ias Lesage (Student at CentraleSupelec)" initials="ML(aC" lastIdx="17" clrIdx="0">
    <p:extLst>
      <p:ext uri="{19B8F6BF-5375-455C-9EA6-DF929625EA0E}">
        <p15:presenceInfo xmlns:p15="http://schemas.microsoft.com/office/powerpoint/2012/main" userId="Matthias Lesage (Student at CentraleSupelec)" providerId="None"/>
      </p:ext>
    </p:extLst>
  </p:cmAuthor>
  <p:cmAuthor id="2" name="Carlos Santos Garcia (Student at CentraleSupelec)" initials="CC" lastIdx="3" clrIdx="1">
    <p:extLst>
      <p:ext uri="{19B8F6BF-5375-455C-9EA6-DF929625EA0E}">
        <p15:presenceInfo xmlns:p15="http://schemas.microsoft.com/office/powerpoint/2012/main" userId="S::carlos.santos@student-cs.fr::9849aaef-b54a-427c-ab76-6b4ca4173bf2" providerId="AD"/>
      </p:ext>
    </p:extLst>
  </p:cmAuthor>
  <p:cmAuthor id="3" name="Tony Wu (Student at CentraleSupelec)" initials="TW(aC" lastIdx="26" clrIdx="2">
    <p:extLst>
      <p:ext uri="{19B8F6BF-5375-455C-9EA6-DF929625EA0E}">
        <p15:presenceInfo xmlns:p15="http://schemas.microsoft.com/office/powerpoint/2012/main" userId="S::tony.wu@student-cs.fr::774f02a9-762a-41bb-af11-908796b930ee" providerId="AD"/>
      </p:ext>
    </p:extLst>
  </p:cmAuthor>
  <p:cmAuthor id="4" name="Soukaina Lidam (Student at CentraleSupelec)" initials="SC" lastIdx="1" clrIdx="3">
    <p:extLst>
      <p:ext uri="{19B8F6BF-5375-455C-9EA6-DF929625EA0E}">
        <p15:presenceInfo xmlns:p15="http://schemas.microsoft.com/office/powerpoint/2012/main" userId="S::soukaina.lidam@student-cs.fr::efff25fd-3d74-4c80-8c7f-a84ae5d6da9d" providerId="AD"/>
      </p:ext>
    </p:extLst>
  </p:cmAuthor>
  <p:cmAuthor id="5" name="Timothé Chaumont (Student at CentraleSupelec)" initials="TC" lastIdx="1" clrIdx="4">
    <p:extLst>
      <p:ext uri="{19B8F6BF-5375-455C-9EA6-DF929625EA0E}">
        <p15:presenceInfo xmlns:p15="http://schemas.microsoft.com/office/powerpoint/2012/main" userId="S::timothee.chaumont@student-cs.fr::49b04458-2191-4ee3-b550-444ec8e623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3328"/>
    <a:srgbClr val="000000"/>
    <a:srgbClr val="FFFFFF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3DE757-A80D-B14C-96E2-254816ED85B4}" v="246" dt="2020-12-13T21:15:51.895"/>
    <p1510:client id="{841ACBC1-A324-446A-975E-C56CFDF17764}" v="64" dt="2020-12-13T14:39:17.810"/>
    <p1510:client id="{867D7C8B-ACC9-3A8D-E15D-5EA3C457AC52}" v="10" dt="2020-12-14T16:55:22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0-12-11T08:01:49.331" idx="1">
    <p:pos x="-367" y="586"/>
    <p:text>Sur de laisser le mot "simple" ?
</p:text>
    <p:extLst>
      <p:ext uri="{C676402C-5697-4E1C-873F-D02D1690AC5C}">
        <p15:threadingInfo xmlns:p15="http://schemas.microsoft.com/office/powerpoint/2012/main" timeZoneBias="480"/>
      </p:ext>
    </p:extLst>
  </p:cm>
  <p:cm authorId="3" dt="2020-12-11T18:34:42.496" idx="26">
    <p:pos x="-406" y="13"/>
    <p:text>à revoir !!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12-11T17:47:28.345" idx="24">
    <p:pos x="7677" y="1326"/>
    <p:text/>
    <p:extLst>
      <p:ext uri="{C676402C-5697-4E1C-873F-D02D1690AC5C}">
        <p15:threadingInfo xmlns:p15="http://schemas.microsoft.com/office/powerpoint/2012/main" timeZoneBias="-60"/>
      </p:ext>
    </p:extLst>
  </p:cm>
  <p:cm authorId="3" dt="2020-12-11T17:48:57.497" idx="25">
    <p:pos x="7773" y="1422"/>
    <p:text>Il faut changer la capture elle n'est pas propre !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8AAFE-168A-461A-915D-94B57BBDE74F}" type="datetimeFigureOut">
              <a:rPr lang="fr-FR" smtClean="0"/>
              <a:t>07/03/2021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D42E1-847D-4C57-806A-CF561446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713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Soukaina</a:t>
            </a: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[à compléter]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/>
              <a:t>Soukaina (</a:t>
            </a:r>
            <a:r>
              <a:rPr lang="fr-FR" sz="1800">
                <a:latin typeface="Segoe UI" panose="020B0502040204020203" pitchFamily="34" charset="0"/>
              </a:rPr>
              <a:t>Parler de l'équipe / diversité - remplacer la voix du robot)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Tony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Démarche que nous avons suivie :</a:t>
            </a:r>
          </a:p>
          <a:p>
            <a:pPr lvl="1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Répartition des tâches selon les compétences et expériences de chacun</a:t>
            </a:r>
          </a:p>
          <a:p>
            <a:pPr lvl="2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ma part : management de l'équipe, nettoyage des données, élaboration des modèles pour les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baselines</a:t>
            </a:r>
            <a:endParaRPr lang="fr-FR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Carlos Santos Garcia : implémentation de SARIMA</a:t>
            </a:r>
          </a:p>
          <a:p>
            <a:pPr lvl="2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Julien Pinède et Matthias Lesage : élaboration du réseau de neurones bayésien avec métadonnées</a:t>
            </a:r>
          </a:p>
          <a:p>
            <a:pPr lvl="2"/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Soukaina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Lidam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implémentation de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des modèles pour les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baselines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élaboration de la vidéo précédente du diapo</a:t>
            </a:r>
          </a:p>
          <a:p>
            <a:pPr lvl="2"/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Timothé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Chaumont : implémentation de CNN et LSTM</a:t>
            </a:r>
          </a:p>
          <a:p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Parler plus en détails des données retenues :</a:t>
            </a:r>
          </a:p>
          <a:p>
            <a:pPr lvl="1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ce qui est lié au trafic :</a:t>
            </a:r>
          </a:p>
          <a:p>
            <a:pPr lvl="2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Filtrage des données comme demandé pour avoir le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noeud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d'intérêt</a:t>
            </a:r>
          </a:p>
          <a:p>
            <a:pPr lvl="2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Gestion des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</a:t>
            </a:r>
            <a:endParaRPr lang="fr-FR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Vérification si présence ou non d'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</a:t>
            </a:r>
            <a:endParaRPr lang="fr-FR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Conversion des données temporelles en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datetime</a:t>
            </a:r>
            <a:endParaRPr lang="fr-FR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 supplémentaires :</a:t>
            </a:r>
          </a:p>
          <a:p>
            <a:pPr lvl="2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Temporelles :</a:t>
            </a:r>
          </a:p>
          <a:p>
            <a:pPr lvl="3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Intuitivement, on sent que selon jour de la semaine, si on est un jour férie ou encore en vacances ou pas, ça influence</a:t>
            </a:r>
          </a:p>
          <a:p>
            <a:pPr lvl="3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Récupérer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 site du gouvernement français et automatisation pour calculer tout</a:t>
            </a:r>
          </a:p>
          <a:p>
            <a:pPr lvl="2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 contextuelles :</a:t>
            </a:r>
          </a:p>
          <a:p>
            <a:pPr lvl="3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Etat du confinement</a:t>
            </a:r>
          </a:p>
          <a:p>
            <a:pPr lvl="4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Fait à la main en indiquant les grandes périodes du confinement / couvre-feu</a:t>
            </a:r>
          </a:p>
          <a:p>
            <a:pPr lvl="3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 météo :</a:t>
            </a:r>
          </a:p>
          <a:p>
            <a:pPr lvl="4"/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Température, pluie, humidité, vent, moment de la journée (s'il fait encore joue à l'heure considérée)</a:t>
            </a:r>
          </a:p>
          <a:p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sûr, il a fallu traiter les variables catégoriques et décider de les encoder correctement (ordinal ou one-hot)</a:t>
            </a:r>
          </a:p>
          <a:p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Enfin, j'ai séparé le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un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trainset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un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testset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(de même longueur que la période où il a fallu prédire pour le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datathon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 pour le réseau de neurones bayésien avec métadonnées et SARIMA, nous avons réalisé un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gridSearch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trouver les </a:t>
            </a:r>
            <a:r>
              <a:rPr lang="fr-FR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hyperparamètres</a:t>
            </a:r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optimaux</a:t>
            </a:r>
          </a:p>
          <a:p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Enfin, l'objectif a été de regroupes tous les scores de RMSE sur le test et d'opter pour le modèle le plus performant.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Carlos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Julien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e4b937d3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e4b937d3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Matthias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Timothé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262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86267" y="-26900"/>
            <a:ext cx="5459533" cy="6920767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85069" y="1720233"/>
            <a:ext cx="48528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4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35069" y="3676829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3150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Title + subtitle 3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9061071" y="540448"/>
            <a:ext cx="2316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960000" y="2643100"/>
            <a:ext cx="3562000" cy="8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685600" y="3351329"/>
            <a:ext cx="28364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971DD8-0B84-4253-A223-469DD2372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543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4107967" y="540448"/>
            <a:ext cx="3976000" cy="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6DD37332-49F8-47FE-B420-F0960C3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120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8781" y="-257167"/>
            <a:ext cx="12232233" cy="1845696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960000" y="1578267"/>
            <a:ext cx="50288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1200">
                <a:solidFill>
                  <a:srgbClr val="000000"/>
                </a:solidFill>
              </a:defRPr>
            </a:lvl1pPr>
            <a:lvl2pPr marL="1219170" lvl="1" indent="-3809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1200">
                <a:solidFill>
                  <a:srgbClr val="000000"/>
                </a:solidFill>
              </a:defRPr>
            </a:lvl2pPr>
            <a:lvl3pPr marL="1828754" lvl="2" indent="-3809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1200">
                <a:solidFill>
                  <a:srgbClr val="000000"/>
                </a:solidFill>
              </a:defRPr>
            </a:lvl3pPr>
            <a:lvl4pPr marL="2438339" lvl="3" indent="-3809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1200">
                <a:solidFill>
                  <a:srgbClr val="000000"/>
                </a:solidFill>
              </a:defRPr>
            </a:lvl4pPr>
            <a:lvl5pPr marL="3047924" lvl="4" indent="-3809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1200">
                <a:solidFill>
                  <a:srgbClr val="000000"/>
                </a:solidFill>
              </a:defRPr>
            </a:lvl5pPr>
            <a:lvl6pPr marL="3657509" lvl="5" indent="-3809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1200">
                <a:solidFill>
                  <a:srgbClr val="000000"/>
                </a:solidFill>
              </a:defRPr>
            </a:lvl6pPr>
            <a:lvl7pPr marL="4267093" lvl="6" indent="-3809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1200">
                <a:solidFill>
                  <a:srgbClr val="000000"/>
                </a:solidFill>
              </a:defRPr>
            </a:lvl7pPr>
            <a:lvl8pPr marL="4876678" lvl="7" indent="-3809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1200">
                <a:solidFill>
                  <a:srgbClr val="000000"/>
                </a:solidFill>
              </a:defRPr>
            </a:lvl8pPr>
            <a:lvl9pPr marL="5486263" lvl="8" indent="-3809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9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4107967" y="540448"/>
            <a:ext cx="3976000" cy="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867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id="{E3A82ED6-D61E-470B-AF90-021C2CA3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lang="de-DE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7C6CCC6-2BE5-4E42-96A4-D1E8E81A3D8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491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596899" y="-56167"/>
            <a:ext cx="7658100" cy="693420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840833" y="2212683"/>
            <a:ext cx="5156400" cy="12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840833" y="3351317"/>
            <a:ext cx="44540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1315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99200" y="4406900"/>
            <a:ext cx="692400" cy="599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/>
          <p:nvPr/>
        </p:nvSpPr>
        <p:spPr>
          <a:xfrm>
            <a:off x="7482100" y="4406900"/>
            <a:ext cx="692400" cy="599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>
            <a:off x="2254200" y="2566733"/>
            <a:ext cx="692400" cy="599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/>
          <p:nvPr/>
        </p:nvSpPr>
        <p:spPr>
          <a:xfrm>
            <a:off x="5749800" y="2566733"/>
            <a:ext cx="692400" cy="599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>
            <a:off x="9306833" y="2566733"/>
            <a:ext cx="692400" cy="599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" name="Google Shape;18;p3"/>
          <p:cNvGrpSpPr/>
          <p:nvPr/>
        </p:nvGrpSpPr>
        <p:grpSpPr>
          <a:xfrm>
            <a:off x="-8781" y="-53967"/>
            <a:ext cx="12240768" cy="1845696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290317" y="3561533"/>
            <a:ext cx="2620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536117" y="3120741"/>
            <a:ext cx="212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4786000" y="3561533"/>
            <a:ext cx="2620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5031784" y="3120741"/>
            <a:ext cx="212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8352701" y="3561533"/>
            <a:ext cx="2620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8598501" y="3120741"/>
            <a:ext cx="212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3028015" y="5374800"/>
            <a:ext cx="2620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3273815" y="4934008"/>
            <a:ext cx="212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6523699" y="5374800"/>
            <a:ext cx="2620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6769499" y="4934008"/>
            <a:ext cx="212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4107967" y="531667"/>
            <a:ext cx="3976000" cy="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867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867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867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867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867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867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867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867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867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2101117" y="2683300"/>
            <a:ext cx="998400" cy="4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5596824" y="2683300"/>
            <a:ext cx="998400" cy="4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9163501" y="2683300"/>
            <a:ext cx="998400" cy="4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3838815" y="4515533"/>
            <a:ext cx="998400" cy="4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7334505" y="4515533"/>
            <a:ext cx="998400" cy="4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867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Espace réservé du numéro de diapositive 4">
            <a:extLst>
              <a:ext uri="{FF2B5EF4-FFF2-40B4-BE49-F238E27FC236}">
                <a16:creationId xmlns:a16="http://schemas.microsoft.com/office/drawing/2014/main" id="{31F54C0E-3D7D-40E5-9B2E-441E6E63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0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4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comments" Target="../comments/comment1.xml"/><Relationship Id="rId5" Type="http://schemas.openxmlformats.org/officeDocument/2006/relationships/image" Target="../media/image9.sv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3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jpeg"/><Relationship Id="rId11" Type="http://schemas.openxmlformats.org/officeDocument/2006/relationships/image" Target="../media/image10.png"/><Relationship Id="rId5" Type="http://schemas.openxmlformats.org/officeDocument/2006/relationships/image" Target="../media/image29.jpeg"/><Relationship Id="rId10" Type="http://schemas.openxmlformats.org/officeDocument/2006/relationships/image" Target="../media/image9.svg"/><Relationship Id="rId4" Type="http://schemas.openxmlformats.org/officeDocument/2006/relationships/image" Target="../media/image28.jpeg"/><Relationship Id="rId9" Type="http://schemas.openxmlformats.org/officeDocument/2006/relationships/image" Target="../media/image8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7800975" y="1233575"/>
            <a:ext cx="3536894" cy="237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latin typeface="Roboto"/>
                <a:ea typeface="Roboto" panose="02000000000000000000" pitchFamily="2" charset="0"/>
              </a:rPr>
              <a:t>Étude de cas </a:t>
            </a:r>
            <a:r>
              <a:rPr lang="es" err="1">
                <a:latin typeface="Roboto"/>
                <a:ea typeface="Roboto" panose="02000000000000000000" pitchFamily="2" charset="0"/>
              </a:rPr>
              <a:t>Delivery</a:t>
            </a:r>
            <a:r>
              <a:rPr lang="es">
                <a:latin typeface="Roboto"/>
                <a:ea typeface="Roboto" panose="02000000000000000000" pitchFamily="2" charset="0"/>
              </a:rPr>
              <a:t> CS</a:t>
            </a:r>
          </a:p>
        </p:txBody>
      </p:sp>
      <p:sp>
        <p:nvSpPr>
          <p:cNvPr id="114" name="Google Shape;114;p20"/>
          <p:cNvSpPr/>
          <p:nvPr/>
        </p:nvSpPr>
        <p:spPr>
          <a:xfrm flipH="1">
            <a:off x="7892667" y="-281416"/>
            <a:ext cx="6202900" cy="257649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E1B384-8768-400D-A440-B87D2C1FF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0575" y="3609975"/>
            <a:ext cx="2927294" cy="1887450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fr-FR" sz="1600">
                <a:latin typeface="Roboto" panose="02000000000000000000" pitchFamily="2" charset="0"/>
                <a:ea typeface="Roboto" panose="02000000000000000000" pitchFamily="2" charset="0"/>
              </a:rPr>
              <a:t>Carlos Santos Garcia</a:t>
            </a:r>
          </a:p>
          <a:p>
            <a:pPr>
              <a:spcAft>
                <a:spcPts val="300"/>
              </a:spcAft>
            </a:pPr>
            <a:r>
              <a:rPr lang="fr-FR" sz="1600">
                <a:latin typeface="Roboto" panose="02000000000000000000" pitchFamily="2" charset="0"/>
                <a:ea typeface="Roboto" panose="02000000000000000000" pitchFamily="2" charset="0"/>
              </a:rPr>
              <a:t>Julien Pinède</a:t>
            </a:r>
          </a:p>
          <a:p>
            <a:pPr>
              <a:spcAft>
                <a:spcPts val="300"/>
              </a:spcAft>
            </a:pPr>
            <a:r>
              <a:rPr lang="fr-FR" sz="1600">
                <a:latin typeface="Roboto" panose="02000000000000000000" pitchFamily="2" charset="0"/>
                <a:ea typeface="Roboto" panose="02000000000000000000" pitchFamily="2" charset="0"/>
              </a:rPr>
              <a:t>Matthias Lesage</a:t>
            </a:r>
          </a:p>
          <a:p>
            <a:pPr>
              <a:spcAft>
                <a:spcPts val="300"/>
              </a:spcAft>
            </a:pPr>
            <a:r>
              <a:rPr lang="fr-FR" sz="1600" err="1">
                <a:latin typeface="Roboto" panose="02000000000000000000" pitchFamily="2" charset="0"/>
                <a:ea typeface="Roboto" panose="02000000000000000000" pitchFamily="2" charset="0"/>
              </a:rPr>
              <a:t>Soukaina</a:t>
            </a:r>
            <a:r>
              <a:rPr lang="fr-FR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600" err="1">
                <a:latin typeface="Roboto" panose="02000000000000000000" pitchFamily="2" charset="0"/>
                <a:ea typeface="Roboto" panose="02000000000000000000" pitchFamily="2" charset="0"/>
              </a:rPr>
              <a:t>Lidam</a:t>
            </a:r>
            <a:endParaRPr lang="fr-FR" sz="1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300"/>
              </a:spcAft>
            </a:pPr>
            <a:r>
              <a:rPr lang="fr-FR" sz="1600" err="1">
                <a:latin typeface="Roboto" panose="02000000000000000000" pitchFamily="2" charset="0"/>
                <a:ea typeface="Roboto" panose="02000000000000000000" pitchFamily="2" charset="0"/>
              </a:rPr>
              <a:t>Timothé</a:t>
            </a:r>
            <a:r>
              <a:rPr lang="fr-FR" sz="1600">
                <a:latin typeface="Roboto" panose="02000000000000000000" pitchFamily="2" charset="0"/>
                <a:ea typeface="Roboto" panose="02000000000000000000" pitchFamily="2" charset="0"/>
              </a:rPr>
              <a:t> Chaumont</a:t>
            </a:r>
          </a:p>
          <a:p>
            <a:pPr>
              <a:spcAft>
                <a:spcPts val="300"/>
              </a:spcAft>
            </a:pPr>
            <a:r>
              <a:rPr lang="fr-FR" sz="1600">
                <a:latin typeface="Roboto" panose="02000000000000000000" pitchFamily="2" charset="0"/>
                <a:ea typeface="Roboto" panose="02000000000000000000" pitchFamily="2" charset="0"/>
              </a:rPr>
              <a:t>Tony Wu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34FDA9-E7D5-45E4-9F17-25E34C24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933" y="5833224"/>
            <a:ext cx="1785936" cy="59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CF1F594-1431-4BE2-B46E-949B91FE1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899" y="5762716"/>
            <a:ext cx="1286609" cy="6658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 flipH="1">
            <a:off x="-596899" y="-56167"/>
            <a:ext cx="7658100" cy="693420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endParaRPr lang="fr-F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2" name="Google Shape;152;p23"/>
          <p:cNvSpPr txBox="1">
            <a:spLocks noGrp="1"/>
          </p:cNvSpPr>
          <p:nvPr>
            <p:ph type="ctrTitle"/>
          </p:nvPr>
        </p:nvSpPr>
        <p:spPr>
          <a:xfrm>
            <a:off x="555083" y="3639533"/>
            <a:ext cx="5156400" cy="7622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3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CONTEXTE ET ENJEUX</a:t>
            </a:r>
            <a:endParaRPr sz="66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Untitled on Vyond - Personnel - Microsoft​ Edge 2020-12-08 01-45-00">
            <a:hlinkClick r:id="" action="ppaction://media"/>
            <a:extLst>
              <a:ext uri="{FF2B5EF4-FFF2-40B4-BE49-F238E27FC236}">
                <a16:creationId xmlns:a16="http://schemas.microsoft.com/office/drawing/2014/main" id="{E25445AA-8788-4F1B-A209-47D7E92761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71" end="2207.3125"/>
                  <p14:fade in="250"/>
                </p14:media>
              </p:ext>
            </p:extLst>
          </p:nvPr>
        </p:nvPicPr>
        <p:blipFill rotWithShape="1">
          <a:blip r:embed="rId6"/>
          <a:srcRect b="5475"/>
          <a:stretch>
            <a:fillRect/>
          </a:stretch>
        </p:blipFill>
        <p:spPr>
          <a:xfrm>
            <a:off x="408431" y="563458"/>
            <a:ext cx="10984278" cy="5744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9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33333" mute="1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9;p21">
            <a:extLst>
              <a:ext uri="{FF2B5EF4-FFF2-40B4-BE49-F238E27FC236}">
                <a16:creationId xmlns:a16="http://schemas.microsoft.com/office/drawing/2014/main" id="{EEDFD9CF-0033-4684-8CD6-039BCEA83831}"/>
              </a:ext>
            </a:extLst>
          </p:cNvPr>
          <p:cNvSpPr/>
          <p:nvPr/>
        </p:nvSpPr>
        <p:spPr>
          <a:xfrm rot="18563316">
            <a:off x="10109804" y="6158088"/>
            <a:ext cx="3933960" cy="3088995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463;p40">
            <a:extLst>
              <a:ext uri="{FF2B5EF4-FFF2-40B4-BE49-F238E27FC236}">
                <a16:creationId xmlns:a16="http://schemas.microsoft.com/office/drawing/2014/main" id="{F982BD6F-BF52-4569-9B7D-50620AEFA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6957" y="2229620"/>
            <a:ext cx="1612547" cy="99285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rPr>
              <a:t>ÉTAT DU TRAFIC</a:t>
            </a:r>
            <a:endParaRPr b="1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Nunito Sans"/>
              <a:sym typeface="Nunito Sans"/>
            </a:endParaRPr>
          </a:p>
          <a:p>
            <a:pPr marL="321725" indent="-228594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 panose="02000000000000000000" pitchFamily="2" charset="0"/>
                <a:ea typeface="Roboto" panose="02000000000000000000" pitchFamily="2" charset="0"/>
              </a:rPr>
              <a:t>Débit horaire</a:t>
            </a:r>
          </a:p>
          <a:p>
            <a:pPr marL="321725" indent="-228594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 panose="02000000000000000000" pitchFamily="2" charset="0"/>
                <a:ea typeface="Roboto" panose="02000000000000000000" pitchFamily="2" charset="0"/>
              </a:rPr>
              <a:t>Taux d’occupation</a:t>
            </a:r>
          </a:p>
          <a:p>
            <a:pPr marL="321725" indent="-228594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 panose="02000000000000000000" pitchFamily="2" charset="0"/>
                <a:ea typeface="Roboto" panose="02000000000000000000" pitchFamily="2" charset="0"/>
              </a:rPr>
              <a:t>Congestion</a:t>
            </a:r>
            <a:endParaRPr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CFC663C2-9D35-4866-9493-AC5F68775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0585" y="3587776"/>
            <a:ext cx="1015125" cy="1015125"/>
          </a:xfrm>
          <a:prstGeom prst="rect">
            <a:avLst/>
          </a:prstGeom>
        </p:spPr>
      </p:pic>
      <p:sp>
        <p:nvSpPr>
          <p:cNvPr id="16" name="Google Shape;463;p40">
            <a:extLst>
              <a:ext uri="{FF2B5EF4-FFF2-40B4-BE49-F238E27FC236}">
                <a16:creationId xmlns:a16="http://schemas.microsoft.com/office/drawing/2014/main" id="{7C39BD53-8017-4A4C-97C6-E528E6662648}"/>
              </a:ext>
            </a:extLst>
          </p:cNvPr>
          <p:cNvSpPr txBox="1">
            <a:spLocks/>
          </p:cNvSpPr>
          <p:nvPr/>
        </p:nvSpPr>
        <p:spPr>
          <a:xfrm>
            <a:off x="5707359" y="3613301"/>
            <a:ext cx="2002667" cy="103860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38099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219170" lvl="1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28754" lvl="2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38339" lvl="3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47924" lvl="4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657509" lvl="5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093" lvl="6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678" lvl="7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263" lvl="8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rPr>
              <a:t>DONNÉES TEMPORELLES</a:t>
            </a:r>
          </a:p>
          <a:p>
            <a:pPr marL="321725" indent="-228594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 panose="02000000000000000000" pitchFamily="2" charset="0"/>
                <a:ea typeface="Roboto" panose="02000000000000000000" pitchFamily="2" charset="0"/>
              </a:rPr>
              <a:t>Jour dans la semaine</a:t>
            </a:r>
          </a:p>
          <a:p>
            <a:pPr marL="321725" indent="-228594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 panose="02000000000000000000" pitchFamily="2" charset="0"/>
                <a:ea typeface="Roboto" panose="02000000000000000000" pitchFamily="2" charset="0"/>
              </a:rPr>
              <a:t>Jours fériés</a:t>
            </a:r>
          </a:p>
          <a:p>
            <a:pPr marL="321725" indent="-228594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 panose="02000000000000000000" pitchFamily="2" charset="0"/>
                <a:ea typeface="Roboto" panose="02000000000000000000" pitchFamily="2" charset="0"/>
              </a:rPr>
              <a:t>Proximité des vacances</a:t>
            </a:r>
            <a:endParaRPr lang="fr-FR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358A710-C7D2-419F-B465-C895657206C4}"/>
              </a:ext>
            </a:extLst>
          </p:cNvPr>
          <p:cNvGrpSpPr/>
          <p:nvPr/>
        </p:nvGrpSpPr>
        <p:grpSpPr>
          <a:xfrm>
            <a:off x="4580586" y="4993222"/>
            <a:ext cx="1015123" cy="1071532"/>
            <a:chOff x="3780027" y="5296080"/>
            <a:chExt cx="852231" cy="899586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29E1AE72-C9EF-4D1C-9795-08431B439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0027" y="5296080"/>
              <a:ext cx="769441" cy="769441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B8A3A1E5-E8FA-41EC-A75C-4EC6177C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76792" y="5540200"/>
              <a:ext cx="655466" cy="655466"/>
            </a:xfrm>
            <a:prstGeom prst="rect">
              <a:avLst/>
            </a:prstGeom>
          </p:spPr>
        </p:pic>
      </p:grpSp>
      <p:sp>
        <p:nvSpPr>
          <p:cNvPr id="17" name="Google Shape;463;p40">
            <a:extLst>
              <a:ext uri="{FF2B5EF4-FFF2-40B4-BE49-F238E27FC236}">
                <a16:creationId xmlns:a16="http://schemas.microsoft.com/office/drawing/2014/main" id="{E29281C9-6FE0-4C4D-B120-02FADC0FA3DC}"/>
              </a:ext>
            </a:extLst>
          </p:cNvPr>
          <p:cNvSpPr txBox="1">
            <a:spLocks/>
          </p:cNvSpPr>
          <p:nvPr/>
        </p:nvSpPr>
        <p:spPr>
          <a:xfrm>
            <a:off x="5746957" y="5049020"/>
            <a:ext cx="2194408" cy="103860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38099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219170" lvl="1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28754" lvl="2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38339" lvl="3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47924" lvl="4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657509" lvl="5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093" lvl="6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678" lvl="7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263" lvl="8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rPr>
              <a:t>DONNÉSS CONTEXTUELLES</a:t>
            </a:r>
            <a:endParaRPr lang="fr-FR">
              <a:solidFill>
                <a:schemeClr val="dk1"/>
              </a:solidFill>
              <a:uFill>
                <a:noFill/>
              </a:u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21725" indent="-228594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 panose="02000000000000000000" pitchFamily="2" charset="0"/>
                <a:ea typeface="Roboto" panose="02000000000000000000" pitchFamily="2" charset="0"/>
              </a:rPr>
              <a:t>Etat du confinement</a:t>
            </a:r>
            <a:endParaRPr lang="fr-FR">
              <a:solidFill>
                <a:schemeClr val="dk1"/>
              </a:solidFill>
              <a:highlight>
                <a:srgbClr val="FFFF00"/>
              </a:highlight>
              <a:uFill>
                <a:noFill/>
              </a:u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21725" indent="-228594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 panose="02000000000000000000" pitchFamily="2" charset="0"/>
                <a:ea typeface="Roboto" panose="02000000000000000000" pitchFamily="2" charset="0"/>
              </a:rPr>
              <a:t>Température</a:t>
            </a:r>
          </a:p>
          <a:p>
            <a:pPr marL="321725" indent="-228594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 panose="02000000000000000000" pitchFamily="2" charset="0"/>
                <a:ea typeface="Roboto" panose="02000000000000000000" pitchFamily="2" charset="0"/>
              </a:rPr>
              <a:t>Pluie</a:t>
            </a:r>
          </a:p>
        </p:txBody>
      </p:sp>
      <p:grpSp>
        <p:nvGrpSpPr>
          <p:cNvPr id="461" name="Groupe 460">
            <a:extLst>
              <a:ext uri="{FF2B5EF4-FFF2-40B4-BE49-F238E27FC236}">
                <a16:creationId xmlns:a16="http://schemas.microsoft.com/office/drawing/2014/main" id="{0F912A31-53F2-4A76-94E0-1C470AAB2611}"/>
              </a:ext>
            </a:extLst>
          </p:cNvPr>
          <p:cNvGrpSpPr/>
          <p:nvPr/>
        </p:nvGrpSpPr>
        <p:grpSpPr>
          <a:xfrm>
            <a:off x="4580580" y="2202501"/>
            <a:ext cx="1015124" cy="975471"/>
            <a:chOff x="4929964" y="2330843"/>
            <a:chExt cx="940593" cy="903851"/>
          </a:xfrm>
        </p:grpSpPr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298A5C0B-6927-44CA-8971-7E5AB62404F2}"/>
                </a:ext>
              </a:extLst>
            </p:cNvPr>
            <p:cNvSpPr/>
            <p:nvPr/>
          </p:nvSpPr>
          <p:spPr>
            <a:xfrm>
              <a:off x="5207365" y="2404326"/>
              <a:ext cx="110225" cy="55112"/>
            </a:xfrm>
            <a:custGeom>
              <a:avLst/>
              <a:gdLst>
                <a:gd name="connsiteX0" fmla="*/ 82669 w 110225"/>
                <a:gd name="connsiteY0" fmla="*/ 55113 h 55112"/>
                <a:gd name="connsiteX1" fmla="*/ 27556 w 110225"/>
                <a:gd name="connsiteY1" fmla="*/ 55113 h 55112"/>
                <a:gd name="connsiteX2" fmla="*/ 0 w 110225"/>
                <a:gd name="connsiteY2" fmla="*/ 27556 h 55112"/>
                <a:gd name="connsiteX3" fmla="*/ 27556 w 110225"/>
                <a:gd name="connsiteY3" fmla="*/ 0 h 55112"/>
                <a:gd name="connsiteX4" fmla="*/ 82669 w 110225"/>
                <a:gd name="connsiteY4" fmla="*/ 0 h 55112"/>
                <a:gd name="connsiteX5" fmla="*/ 110226 w 110225"/>
                <a:gd name="connsiteY5" fmla="*/ 27556 h 55112"/>
                <a:gd name="connsiteX6" fmla="*/ 82669 w 110225"/>
                <a:gd name="connsiteY6" fmla="*/ 55113 h 5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25" h="55112">
                  <a:moveTo>
                    <a:pt x="82669" y="55113"/>
                  </a:moveTo>
                  <a:lnTo>
                    <a:pt x="27556" y="55113"/>
                  </a:lnTo>
                  <a:cubicBezTo>
                    <a:pt x="12336" y="55113"/>
                    <a:pt x="0" y="42777"/>
                    <a:pt x="0" y="27556"/>
                  </a:cubicBezTo>
                  <a:cubicBezTo>
                    <a:pt x="0" y="12336"/>
                    <a:pt x="12336" y="0"/>
                    <a:pt x="27556" y="0"/>
                  </a:cubicBezTo>
                  <a:lnTo>
                    <a:pt x="82669" y="0"/>
                  </a:lnTo>
                  <a:cubicBezTo>
                    <a:pt x="97890" y="0"/>
                    <a:pt x="110226" y="12336"/>
                    <a:pt x="110226" y="27556"/>
                  </a:cubicBezTo>
                  <a:cubicBezTo>
                    <a:pt x="110226" y="42777"/>
                    <a:pt x="97890" y="55113"/>
                    <a:pt x="82669" y="55113"/>
                  </a:cubicBezTo>
                  <a:close/>
                </a:path>
              </a:pathLst>
            </a:custGeom>
            <a:solidFill>
              <a:srgbClr val="545C64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44B899C-5D70-4EF6-BD68-CEEB91727ADA}"/>
                </a:ext>
              </a:extLst>
            </p:cNvPr>
            <p:cNvSpPr/>
            <p:nvPr/>
          </p:nvSpPr>
          <p:spPr>
            <a:xfrm>
              <a:off x="5482930" y="2404326"/>
              <a:ext cx="110225" cy="55112"/>
            </a:xfrm>
            <a:custGeom>
              <a:avLst/>
              <a:gdLst>
                <a:gd name="connsiteX0" fmla="*/ 82669 w 110225"/>
                <a:gd name="connsiteY0" fmla="*/ 55113 h 55112"/>
                <a:gd name="connsiteX1" fmla="*/ 27556 w 110225"/>
                <a:gd name="connsiteY1" fmla="*/ 55113 h 55112"/>
                <a:gd name="connsiteX2" fmla="*/ 0 w 110225"/>
                <a:gd name="connsiteY2" fmla="*/ 27556 h 55112"/>
                <a:gd name="connsiteX3" fmla="*/ 27556 w 110225"/>
                <a:gd name="connsiteY3" fmla="*/ 0 h 55112"/>
                <a:gd name="connsiteX4" fmla="*/ 82669 w 110225"/>
                <a:gd name="connsiteY4" fmla="*/ 0 h 55112"/>
                <a:gd name="connsiteX5" fmla="*/ 110226 w 110225"/>
                <a:gd name="connsiteY5" fmla="*/ 27556 h 55112"/>
                <a:gd name="connsiteX6" fmla="*/ 82669 w 110225"/>
                <a:gd name="connsiteY6" fmla="*/ 55113 h 5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25" h="55112">
                  <a:moveTo>
                    <a:pt x="82669" y="55113"/>
                  </a:moveTo>
                  <a:lnTo>
                    <a:pt x="27556" y="55113"/>
                  </a:lnTo>
                  <a:cubicBezTo>
                    <a:pt x="12336" y="55113"/>
                    <a:pt x="0" y="42777"/>
                    <a:pt x="0" y="27556"/>
                  </a:cubicBezTo>
                  <a:cubicBezTo>
                    <a:pt x="0" y="12336"/>
                    <a:pt x="12336" y="0"/>
                    <a:pt x="27556" y="0"/>
                  </a:cubicBezTo>
                  <a:lnTo>
                    <a:pt x="82669" y="0"/>
                  </a:lnTo>
                  <a:cubicBezTo>
                    <a:pt x="97890" y="0"/>
                    <a:pt x="110226" y="12336"/>
                    <a:pt x="110226" y="27556"/>
                  </a:cubicBezTo>
                  <a:cubicBezTo>
                    <a:pt x="110226" y="42777"/>
                    <a:pt x="97890" y="55113"/>
                    <a:pt x="82669" y="55113"/>
                  </a:cubicBezTo>
                  <a:close/>
                </a:path>
              </a:pathLst>
            </a:custGeom>
            <a:solidFill>
              <a:srgbClr val="444D55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7EE30566-599C-47E8-8220-706C404752FD}"/>
                </a:ext>
              </a:extLst>
            </p:cNvPr>
            <p:cNvSpPr/>
            <p:nvPr/>
          </p:nvSpPr>
          <p:spPr>
            <a:xfrm>
              <a:off x="5207365" y="2698262"/>
              <a:ext cx="110225" cy="55112"/>
            </a:xfrm>
            <a:custGeom>
              <a:avLst/>
              <a:gdLst>
                <a:gd name="connsiteX0" fmla="*/ 82669 w 110225"/>
                <a:gd name="connsiteY0" fmla="*/ 55113 h 55112"/>
                <a:gd name="connsiteX1" fmla="*/ 27556 w 110225"/>
                <a:gd name="connsiteY1" fmla="*/ 55113 h 55112"/>
                <a:gd name="connsiteX2" fmla="*/ 0 w 110225"/>
                <a:gd name="connsiteY2" fmla="*/ 27556 h 55112"/>
                <a:gd name="connsiteX3" fmla="*/ 27556 w 110225"/>
                <a:gd name="connsiteY3" fmla="*/ 0 h 55112"/>
                <a:gd name="connsiteX4" fmla="*/ 82669 w 110225"/>
                <a:gd name="connsiteY4" fmla="*/ 0 h 55112"/>
                <a:gd name="connsiteX5" fmla="*/ 110226 w 110225"/>
                <a:gd name="connsiteY5" fmla="*/ 27556 h 55112"/>
                <a:gd name="connsiteX6" fmla="*/ 82669 w 110225"/>
                <a:gd name="connsiteY6" fmla="*/ 55113 h 5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25" h="55112">
                  <a:moveTo>
                    <a:pt x="82669" y="55113"/>
                  </a:moveTo>
                  <a:lnTo>
                    <a:pt x="27556" y="55113"/>
                  </a:lnTo>
                  <a:cubicBezTo>
                    <a:pt x="12336" y="55113"/>
                    <a:pt x="0" y="42777"/>
                    <a:pt x="0" y="27556"/>
                  </a:cubicBezTo>
                  <a:cubicBezTo>
                    <a:pt x="0" y="12336"/>
                    <a:pt x="12336" y="0"/>
                    <a:pt x="27556" y="0"/>
                  </a:cubicBezTo>
                  <a:lnTo>
                    <a:pt x="82669" y="0"/>
                  </a:lnTo>
                  <a:cubicBezTo>
                    <a:pt x="97890" y="0"/>
                    <a:pt x="110226" y="12336"/>
                    <a:pt x="110226" y="27556"/>
                  </a:cubicBezTo>
                  <a:cubicBezTo>
                    <a:pt x="110226" y="42777"/>
                    <a:pt x="97890" y="55113"/>
                    <a:pt x="82669" y="55113"/>
                  </a:cubicBezTo>
                  <a:close/>
                </a:path>
              </a:pathLst>
            </a:custGeom>
            <a:solidFill>
              <a:srgbClr val="545C64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94209616-9B6C-47F4-9F6F-50F796668B5D}"/>
                </a:ext>
              </a:extLst>
            </p:cNvPr>
            <p:cNvSpPr/>
            <p:nvPr/>
          </p:nvSpPr>
          <p:spPr>
            <a:xfrm>
              <a:off x="5482930" y="2698262"/>
              <a:ext cx="110225" cy="55112"/>
            </a:xfrm>
            <a:custGeom>
              <a:avLst/>
              <a:gdLst>
                <a:gd name="connsiteX0" fmla="*/ 82669 w 110225"/>
                <a:gd name="connsiteY0" fmla="*/ 55113 h 55112"/>
                <a:gd name="connsiteX1" fmla="*/ 27556 w 110225"/>
                <a:gd name="connsiteY1" fmla="*/ 55113 h 55112"/>
                <a:gd name="connsiteX2" fmla="*/ 0 w 110225"/>
                <a:gd name="connsiteY2" fmla="*/ 27556 h 55112"/>
                <a:gd name="connsiteX3" fmla="*/ 27556 w 110225"/>
                <a:gd name="connsiteY3" fmla="*/ 0 h 55112"/>
                <a:gd name="connsiteX4" fmla="*/ 82669 w 110225"/>
                <a:gd name="connsiteY4" fmla="*/ 0 h 55112"/>
                <a:gd name="connsiteX5" fmla="*/ 110226 w 110225"/>
                <a:gd name="connsiteY5" fmla="*/ 27556 h 55112"/>
                <a:gd name="connsiteX6" fmla="*/ 82669 w 110225"/>
                <a:gd name="connsiteY6" fmla="*/ 55113 h 5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25" h="55112">
                  <a:moveTo>
                    <a:pt x="82669" y="55113"/>
                  </a:moveTo>
                  <a:lnTo>
                    <a:pt x="27556" y="55113"/>
                  </a:lnTo>
                  <a:cubicBezTo>
                    <a:pt x="12336" y="55113"/>
                    <a:pt x="0" y="42777"/>
                    <a:pt x="0" y="27556"/>
                  </a:cubicBezTo>
                  <a:cubicBezTo>
                    <a:pt x="0" y="12336"/>
                    <a:pt x="12336" y="0"/>
                    <a:pt x="27556" y="0"/>
                  </a:cubicBezTo>
                  <a:lnTo>
                    <a:pt x="82669" y="0"/>
                  </a:lnTo>
                  <a:cubicBezTo>
                    <a:pt x="97890" y="0"/>
                    <a:pt x="110226" y="12336"/>
                    <a:pt x="110226" y="27556"/>
                  </a:cubicBezTo>
                  <a:cubicBezTo>
                    <a:pt x="110226" y="42777"/>
                    <a:pt x="97890" y="55113"/>
                    <a:pt x="82669" y="55113"/>
                  </a:cubicBezTo>
                  <a:close/>
                </a:path>
              </a:pathLst>
            </a:custGeom>
            <a:solidFill>
              <a:srgbClr val="444D55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7B3A16EF-D6E0-4FD2-8BD5-E01CE409D737}"/>
                </a:ext>
              </a:extLst>
            </p:cNvPr>
            <p:cNvSpPr/>
            <p:nvPr/>
          </p:nvSpPr>
          <p:spPr>
            <a:xfrm>
              <a:off x="5207365" y="2551294"/>
              <a:ext cx="110225" cy="55112"/>
            </a:xfrm>
            <a:custGeom>
              <a:avLst/>
              <a:gdLst>
                <a:gd name="connsiteX0" fmla="*/ 82669 w 110225"/>
                <a:gd name="connsiteY0" fmla="*/ 55113 h 55112"/>
                <a:gd name="connsiteX1" fmla="*/ 27556 w 110225"/>
                <a:gd name="connsiteY1" fmla="*/ 55113 h 55112"/>
                <a:gd name="connsiteX2" fmla="*/ 0 w 110225"/>
                <a:gd name="connsiteY2" fmla="*/ 27556 h 55112"/>
                <a:gd name="connsiteX3" fmla="*/ 27556 w 110225"/>
                <a:gd name="connsiteY3" fmla="*/ 0 h 55112"/>
                <a:gd name="connsiteX4" fmla="*/ 82669 w 110225"/>
                <a:gd name="connsiteY4" fmla="*/ 0 h 55112"/>
                <a:gd name="connsiteX5" fmla="*/ 110226 w 110225"/>
                <a:gd name="connsiteY5" fmla="*/ 27556 h 55112"/>
                <a:gd name="connsiteX6" fmla="*/ 82669 w 110225"/>
                <a:gd name="connsiteY6" fmla="*/ 55113 h 5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25" h="55112">
                  <a:moveTo>
                    <a:pt x="82669" y="55113"/>
                  </a:moveTo>
                  <a:lnTo>
                    <a:pt x="27556" y="55113"/>
                  </a:lnTo>
                  <a:cubicBezTo>
                    <a:pt x="12336" y="55113"/>
                    <a:pt x="0" y="42777"/>
                    <a:pt x="0" y="27556"/>
                  </a:cubicBezTo>
                  <a:cubicBezTo>
                    <a:pt x="0" y="12336"/>
                    <a:pt x="12336" y="0"/>
                    <a:pt x="27556" y="0"/>
                  </a:cubicBezTo>
                  <a:lnTo>
                    <a:pt x="82669" y="0"/>
                  </a:lnTo>
                  <a:cubicBezTo>
                    <a:pt x="97890" y="0"/>
                    <a:pt x="110226" y="12336"/>
                    <a:pt x="110226" y="27556"/>
                  </a:cubicBezTo>
                  <a:cubicBezTo>
                    <a:pt x="110226" y="42777"/>
                    <a:pt x="97890" y="55113"/>
                    <a:pt x="82669" y="55113"/>
                  </a:cubicBezTo>
                  <a:close/>
                </a:path>
              </a:pathLst>
            </a:custGeom>
            <a:solidFill>
              <a:srgbClr val="545C64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D0E4D438-043A-4CC2-945C-16BFF2449797}"/>
                </a:ext>
              </a:extLst>
            </p:cNvPr>
            <p:cNvSpPr/>
            <p:nvPr/>
          </p:nvSpPr>
          <p:spPr>
            <a:xfrm>
              <a:off x="5482930" y="2551294"/>
              <a:ext cx="110225" cy="55112"/>
            </a:xfrm>
            <a:custGeom>
              <a:avLst/>
              <a:gdLst>
                <a:gd name="connsiteX0" fmla="*/ 82669 w 110225"/>
                <a:gd name="connsiteY0" fmla="*/ 55113 h 55112"/>
                <a:gd name="connsiteX1" fmla="*/ 27556 w 110225"/>
                <a:gd name="connsiteY1" fmla="*/ 55113 h 55112"/>
                <a:gd name="connsiteX2" fmla="*/ 0 w 110225"/>
                <a:gd name="connsiteY2" fmla="*/ 27556 h 55112"/>
                <a:gd name="connsiteX3" fmla="*/ 27556 w 110225"/>
                <a:gd name="connsiteY3" fmla="*/ 0 h 55112"/>
                <a:gd name="connsiteX4" fmla="*/ 82669 w 110225"/>
                <a:gd name="connsiteY4" fmla="*/ 0 h 55112"/>
                <a:gd name="connsiteX5" fmla="*/ 110226 w 110225"/>
                <a:gd name="connsiteY5" fmla="*/ 27556 h 55112"/>
                <a:gd name="connsiteX6" fmla="*/ 82669 w 110225"/>
                <a:gd name="connsiteY6" fmla="*/ 55113 h 5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25" h="55112">
                  <a:moveTo>
                    <a:pt x="82669" y="55113"/>
                  </a:moveTo>
                  <a:lnTo>
                    <a:pt x="27556" y="55113"/>
                  </a:lnTo>
                  <a:cubicBezTo>
                    <a:pt x="12336" y="55113"/>
                    <a:pt x="0" y="42777"/>
                    <a:pt x="0" y="27556"/>
                  </a:cubicBezTo>
                  <a:cubicBezTo>
                    <a:pt x="0" y="12336"/>
                    <a:pt x="12336" y="0"/>
                    <a:pt x="27556" y="0"/>
                  </a:cubicBezTo>
                  <a:lnTo>
                    <a:pt x="82669" y="0"/>
                  </a:lnTo>
                  <a:cubicBezTo>
                    <a:pt x="97890" y="0"/>
                    <a:pt x="110226" y="12336"/>
                    <a:pt x="110226" y="27556"/>
                  </a:cubicBezTo>
                  <a:cubicBezTo>
                    <a:pt x="110226" y="42777"/>
                    <a:pt x="97890" y="55113"/>
                    <a:pt x="82669" y="55113"/>
                  </a:cubicBezTo>
                  <a:close/>
                </a:path>
              </a:pathLst>
            </a:custGeom>
            <a:solidFill>
              <a:srgbClr val="444D55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89100A1-9168-4758-97D8-CC6AAFDF84D0}"/>
                </a:ext>
              </a:extLst>
            </p:cNvPr>
            <p:cNvSpPr/>
            <p:nvPr/>
          </p:nvSpPr>
          <p:spPr>
            <a:xfrm>
              <a:off x="5372704" y="2771746"/>
              <a:ext cx="55112" cy="462948"/>
            </a:xfrm>
            <a:custGeom>
              <a:avLst/>
              <a:gdLst>
                <a:gd name="connsiteX0" fmla="*/ 27556 w 55112"/>
                <a:gd name="connsiteY0" fmla="*/ 462949 h 462948"/>
                <a:gd name="connsiteX1" fmla="*/ 0 w 55112"/>
                <a:gd name="connsiteY1" fmla="*/ 435392 h 462948"/>
                <a:gd name="connsiteX2" fmla="*/ 0 w 55112"/>
                <a:gd name="connsiteY2" fmla="*/ 27556 h 462948"/>
                <a:gd name="connsiteX3" fmla="*/ 27556 w 55112"/>
                <a:gd name="connsiteY3" fmla="*/ 0 h 462948"/>
                <a:gd name="connsiteX4" fmla="*/ 55113 w 55112"/>
                <a:gd name="connsiteY4" fmla="*/ 27556 h 462948"/>
                <a:gd name="connsiteX5" fmla="*/ 55113 w 55112"/>
                <a:gd name="connsiteY5" fmla="*/ 435392 h 462948"/>
                <a:gd name="connsiteX6" fmla="*/ 27556 w 55112"/>
                <a:gd name="connsiteY6" fmla="*/ 462949 h 4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12" h="462948">
                  <a:moveTo>
                    <a:pt x="27556" y="462949"/>
                  </a:moveTo>
                  <a:cubicBezTo>
                    <a:pt x="12336" y="462949"/>
                    <a:pt x="0" y="450613"/>
                    <a:pt x="0" y="435392"/>
                  </a:cubicBezTo>
                  <a:lnTo>
                    <a:pt x="0" y="27556"/>
                  </a:lnTo>
                  <a:cubicBezTo>
                    <a:pt x="0" y="12336"/>
                    <a:pt x="12336" y="0"/>
                    <a:pt x="27556" y="0"/>
                  </a:cubicBezTo>
                  <a:cubicBezTo>
                    <a:pt x="42777" y="0"/>
                    <a:pt x="55113" y="12336"/>
                    <a:pt x="55113" y="27556"/>
                  </a:cubicBezTo>
                  <a:lnTo>
                    <a:pt x="55113" y="435392"/>
                  </a:lnTo>
                  <a:cubicBezTo>
                    <a:pt x="55113" y="450613"/>
                    <a:pt x="42777" y="462949"/>
                    <a:pt x="27556" y="462949"/>
                  </a:cubicBezTo>
                  <a:close/>
                </a:path>
              </a:pathLst>
            </a:custGeom>
            <a:solidFill>
              <a:srgbClr val="545C64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B6746B53-A677-449F-9031-0796A79907CF}"/>
                </a:ext>
              </a:extLst>
            </p:cNvPr>
            <p:cNvSpPr/>
            <p:nvPr/>
          </p:nvSpPr>
          <p:spPr>
            <a:xfrm>
              <a:off x="5400261" y="2771746"/>
              <a:ext cx="27556" cy="462948"/>
            </a:xfrm>
            <a:custGeom>
              <a:avLst/>
              <a:gdLst>
                <a:gd name="connsiteX0" fmla="*/ 0 w 27556"/>
                <a:gd name="connsiteY0" fmla="*/ 0 h 462948"/>
                <a:gd name="connsiteX1" fmla="*/ 0 w 27556"/>
                <a:gd name="connsiteY1" fmla="*/ 462949 h 462948"/>
                <a:gd name="connsiteX2" fmla="*/ 27556 w 27556"/>
                <a:gd name="connsiteY2" fmla="*/ 435392 h 462948"/>
                <a:gd name="connsiteX3" fmla="*/ 27556 w 27556"/>
                <a:gd name="connsiteY3" fmla="*/ 27556 h 462948"/>
                <a:gd name="connsiteX4" fmla="*/ 0 w 27556"/>
                <a:gd name="connsiteY4" fmla="*/ 0 h 4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56" h="462948">
                  <a:moveTo>
                    <a:pt x="0" y="0"/>
                  </a:moveTo>
                  <a:lnTo>
                    <a:pt x="0" y="462949"/>
                  </a:lnTo>
                  <a:cubicBezTo>
                    <a:pt x="15220" y="462949"/>
                    <a:pt x="27556" y="450613"/>
                    <a:pt x="27556" y="435392"/>
                  </a:cubicBezTo>
                  <a:lnTo>
                    <a:pt x="27556" y="27556"/>
                  </a:lnTo>
                  <a:cubicBezTo>
                    <a:pt x="27556" y="12336"/>
                    <a:pt x="15220" y="0"/>
                    <a:pt x="0" y="0"/>
                  </a:cubicBezTo>
                  <a:close/>
                </a:path>
              </a:pathLst>
            </a:custGeom>
            <a:solidFill>
              <a:srgbClr val="444D55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E6F3E4EA-33FC-43B4-978A-68B6F58EE544}"/>
                </a:ext>
              </a:extLst>
            </p:cNvPr>
            <p:cNvSpPr/>
            <p:nvPr/>
          </p:nvSpPr>
          <p:spPr>
            <a:xfrm>
              <a:off x="5622549" y="2720307"/>
              <a:ext cx="248008" cy="220451"/>
            </a:xfrm>
            <a:custGeom>
              <a:avLst/>
              <a:gdLst>
                <a:gd name="connsiteX0" fmla="*/ 220452 w 248008"/>
                <a:gd name="connsiteY0" fmla="*/ 220452 h 220451"/>
                <a:gd name="connsiteX1" fmla="*/ 28189 w 248008"/>
                <a:gd name="connsiteY1" fmla="*/ 220452 h 220451"/>
                <a:gd name="connsiteX2" fmla="*/ 8820 w 248008"/>
                <a:gd name="connsiteY2" fmla="*/ 213118 h 220451"/>
                <a:gd name="connsiteX3" fmla="*/ 2376 w 248008"/>
                <a:gd name="connsiteY3" fmla="*/ 181700 h 220451"/>
                <a:gd name="connsiteX4" fmla="*/ 51619 w 248008"/>
                <a:gd name="connsiteY4" fmla="*/ 70916 h 220451"/>
                <a:gd name="connsiteX5" fmla="*/ 160732 w 248008"/>
                <a:gd name="connsiteY5" fmla="*/ 0 h 220451"/>
                <a:gd name="connsiteX6" fmla="*/ 220452 w 248008"/>
                <a:gd name="connsiteY6" fmla="*/ 0 h 220451"/>
                <a:gd name="connsiteX7" fmla="*/ 248009 w 248008"/>
                <a:gd name="connsiteY7" fmla="*/ 27556 h 220451"/>
                <a:gd name="connsiteX8" fmla="*/ 248009 w 248008"/>
                <a:gd name="connsiteY8" fmla="*/ 192895 h 220451"/>
                <a:gd name="connsiteX9" fmla="*/ 220452 w 248008"/>
                <a:gd name="connsiteY9" fmla="*/ 220452 h 22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08" h="220451">
                  <a:moveTo>
                    <a:pt x="220452" y="220452"/>
                  </a:moveTo>
                  <a:lnTo>
                    <a:pt x="28189" y="220452"/>
                  </a:lnTo>
                  <a:cubicBezTo>
                    <a:pt x="21056" y="220452"/>
                    <a:pt x="14030" y="217990"/>
                    <a:pt x="8820" y="213118"/>
                  </a:cubicBezTo>
                  <a:cubicBezTo>
                    <a:pt x="1" y="204873"/>
                    <a:pt x="-2318" y="192263"/>
                    <a:pt x="2376" y="181700"/>
                  </a:cubicBezTo>
                  <a:lnTo>
                    <a:pt x="51619" y="70916"/>
                  </a:lnTo>
                  <a:cubicBezTo>
                    <a:pt x="70766" y="27836"/>
                    <a:pt x="113592" y="0"/>
                    <a:pt x="160732" y="0"/>
                  </a:cubicBezTo>
                  <a:lnTo>
                    <a:pt x="220452" y="0"/>
                  </a:lnTo>
                  <a:cubicBezTo>
                    <a:pt x="235673" y="0"/>
                    <a:pt x="248009" y="12336"/>
                    <a:pt x="248009" y="27556"/>
                  </a:cubicBezTo>
                  <a:lnTo>
                    <a:pt x="248009" y="192895"/>
                  </a:lnTo>
                  <a:cubicBezTo>
                    <a:pt x="248009" y="208116"/>
                    <a:pt x="235673" y="220452"/>
                    <a:pt x="220452" y="220452"/>
                  </a:cubicBezTo>
                  <a:close/>
                </a:path>
              </a:pathLst>
            </a:custGeom>
            <a:solidFill>
              <a:srgbClr val="37C8D2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FEBC472C-AE82-43BD-B394-56D8E50B2315}"/>
                </a:ext>
              </a:extLst>
            </p:cNvPr>
            <p:cNvSpPr/>
            <p:nvPr/>
          </p:nvSpPr>
          <p:spPr>
            <a:xfrm>
              <a:off x="5317591" y="3179582"/>
              <a:ext cx="165338" cy="55112"/>
            </a:xfrm>
            <a:custGeom>
              <a:avLst/>
              <a:gdLst>
                <a:gd name="connsiteX0" fmla="*/ 137782 w 165338"/>
                <a:gd name="connsiteY0" fmla="*/ 55113 h 55112"/>
                <a:gd name="connsiteX1" fmla="*/ 27556 w 165338"/>
                <a:gd name="connsiteY1" fmla="*/ 55113 h 55112"/>
                <a:gd name="connsiteX2" fmla="*/ 0 w 165338"/>
                <a:gd name="connsiteY2" fmla="*/ 27556 h 55112"/>
                <a:gd name="connsiteX3" fmla="*/ 27556 w 165338"/>
                <a:gd name="connsiteY3" fmla="*/ 0 h 55112"/>
                <a:gd name="connsiteX4" fmla="*/ 137782 w 165338"/>
                <a:gd name="connsiteY4" fmla="*/ 0 h 55112"/>
                <a:gd name="connsiteX5" fmla="*/ 165339 w 165338"/>
                <a:gd name="connsiteY5" fmla="*/ 27556 h 55112"/>
                <a:gd name="connsiteX6" fmla="*/ 137782 w 165338"/>
                <a:gd name="connsiteY6" fmla="*/ 55113 h 5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338" h="55112">
                  <a:moveTo>
                    <a:pt x="137782" y="55113"/>
                  </a:moveTo>
                  <a:lnTo>
                    <a:pt x="27556" y="55113"/>
                  </a:lnTo>
                  <a:cubicBezTo>
                    <a:pt x="12336" y="55113"/>
                    <a:pt x="0" y="42777"/>
                    <a:pt x="0" y="27556"/>
                  </a:cubicBezTo>
                  <a:cubicBezTo>
                    <a:pt x="0" y="12336"/>
                    <a:pt x="12336" y="0"/>
                    <a:pt x="27556" y="0"/>
                  </a:cubicBezTo>
                  <a:lnTo>
                    <a:pt x="137782" y="0"/>
                  </a:lnTo>
                  <a:cubicBezTo>
                    <a:pt x="153003" y="0"/>
                    <a:pt x="165339" y="12336"/>
                    <a:pt x="165339" y="27556"/>
                  </a:cubicBezTo>
                  <a:cubicBezTo>
                    <a:pt x="165339" y="42777"/>
                    <a:pt x="153003" y="55113"/>
                    <a:pt x="137782" y="55113"/>
                  </a:cubicBezTo>
                  <a:close/>
                </a:path>
              </a:pathLst>
            </a:custGeom>
            <a:solidFill>
              <a:srgbClr val="7B8396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4CAB39D7-5A20-474F-AA42-E3ABB63CFD63}"/>
                </a:ext>
              </a:extLst>
            </p:cNvPr>
            <p:cNvSpPr/>
            <p:nvPr/>
          </p:nvSpPr>
          <p:spPr>
            <a:xfrm>
              <a:off x="5503138" y="2885646"/>
              <a:ext cx="367419" cy="275564"/>
            </a:xfrm>
            <a:custGeom>
              <a:avLst/>
              <a:gdLst>
                <a:gd name="connsiteX0" fmla="*/ 339863 w 367419"/>
                <a:gd name="connsiteY0" fmla="*/ 275565 h 275564"/>
                <a:gd name="connsiteX1" fmla="*/ 27556 w 367419"/>
                <a:gd name="connsiteY1" fmla="*/ 275565 h 275564"/>
                <a:gd name="connsiteX2" fmla="*/ 0 w 367419"/>
                <a:gd name="connsiteY2" fmla="*/ 248008 h 275564"/>
                <a:gd name="connsiteX3" fmla="*/ 0 w 367419"/>
                <a:gd name="connsiteY3" fmla="*/ 119411 h 275564"/>
                <a:gd name="connsiteX4" fmla="*/ 119411 w 367419"/>
                <a:gd name="connsiteY4" fmla="*/ 0 h 275564"/>
                <a:gd name="connsiteX5" fmla="*/ 367420 w 367419"/>
                <a:gd name="connsiteY5" fmla="*/ 0 h 275564"/>
                <a:gd name="connsiteX6" fmla="*/ 367420 w 367419"/>
                <a:gd name="connsiteY6" fmla="*/ 248008 h 275564"/>
                <a:gd name="connsiteX7" fmla="*/ 339863 w 367419"/>
                <a:gd name="connsiteY7" fmla="*/ 275565 h 2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419" h="275564">
                  <a:moveTo>
                    <a:pt x="339863" y="275565"/>
                  </a:moveTo>
                  <a:lnTo>
                    <a:pt x="27556" y="275565"/>
                  </a:lnTo>
                  <a:cubicBezTo>
                    <a:pt x="12336" y="275565"/>
                    <a:pt x="0" y="263229"/>
                    <a:pt x="0" y="248008"/>
                  </a:cubicBezTo>
                  <a:lnTo>
                    <a:pt x="0" y="119411"/>
                  </a:lnTo>
                  <a:cubicBezTo>
                    <a:pt x="0" y="53463"/>
                    <a:pt x="53463" y="0"/>
                    <a:pt x="119411" y="0"/>
                  </a:cubicBezTo>
                  <a:lnTo>
                    <a:pt x="367420" y="0"/>
                  </a:lnTo>
                  <a:lnTo>
                    <a:pt x="367420" y="248008"/>
                  </a:lnTo>
                  <a:cubicBezTo>
                    <a:pt x="367420" y="263229"/>
                    <a:pt x="355083" y="275565"/>
                    <a:pt x="339863" y="275565"/>
                  </a:cubicBezTo>
                  <a:close/>
                </a:path>
              </a:pathLst>
            </a:custGeom>
            <a:solidFill>
              <a:srgbClr val="DC1E28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116E43C6-6764-4694-ADFF-61EAD5AAE714}"/>
                </a:ext>
              </a:extLst>
            </p:cNvPr>
            <p:cNvSpPr/>
            <p:nvPr/>
          </p:nvSpPr>
          <p:spPr>
            <a:xfrm>
              <a:off x="5604178" y="3032614"/>
              <a:ext cx="202080" cy="202080"/>
            </a:xfrm>
            <a:custGeom>
              <a:avLst/>
              <a:gdLst>
                <a:gd name="connsiteX0" fmla="*/ 101040 w 202080"/>
                <a:gd name="connsiteY0" fmla="*/ 202081 h 202080"/>
                <a:gd name="connsiteX1" fmla="*/ 0 w 202080"/>
                <a:gd name="connsiteY1" fmla="*/ 101040 h 202080"/>
                <a:gd name="connsiteX2" fmla="*/ 101040 w 202080"/>
                <a:gd name="connsiteY2" fmla="*/ 0 h 202080"/>
                <a:gd name="connsiteX3" fmla="*/ 202081 w 202080"/>
                <a:gd name="connsiteY3" fmla="*/ 101040 h 202080"/>
                <a:gd name="connsiteX4" fmla="*/ 101040 w 202080"/>
                <a:gd name="connsiteY4" fmla="*/ 202081 h 2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80" h="202080">
                  <a:moveTo>
                    <a:pt x="101040" y="202081"/>
                  </a:moveTo>
                  <a:cubicBezTo>
                    <a:pt x="45325" y="202081"/>
                    <a:pt x="0" y="156756"/>
                    <a:pt x="0" y="101040"/>
                  </a:cubicBezTo>
                  <a:cubicBezTo>
                    <a:pt x="0" y="45325"/>
                    <a:pt x="45325" y="0"/>
                    <a:pt x="101040" y="0"/>
                  </a:cubicBezTo>
                  <a:cubicBezTo>
                    <a:pt x="156756" y="0"/>
                    <a:pt x="202081" y="45325"/>
                    <a:pt x="202081" y="101040"/>
                  </a:cubicBezTo>
                  <a:cubicBezTo>
                    <a:pt x="202081" y="156756"/>
                    <a:pt x="156756" y="202081"/>
                    <a:pt x="101040" y="202081"/>
                  </a:cubicBezTo>
                  <a:close/>
                </a:path>
              </a:pathLst>
            </a:custGeom>
            <a:solidFill>
              <a:srgbClr val="444D55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AFD8D976-C976-4508-8AC3-1ACA0C74F720}"/>
                </a:ext>
              </a:extLst>
            </p:cNvPr>
            <p:cNvSpPr/>
            <p:nvPr/>
          </p:nvSpPr>
          <p:spPr>
            <a:xfrm>
              <a:off x="5659291" y="3087727"/>
              <a:ext cx="91854" cy="91854"/>
            </a:xfrm>
            <a:custGeom>
              <a:avLst/>
              <a:gdLst>
                <a:gd name="connsiteX0" fmla="*/ 45927 w 91854"/>
                <a:gd name="connsiteY0" fmla="*/ 91855 h 91854"/>
                <a:gd name="connsiteX1" fmla="*/ 0 w 91854"/>
                <a:gd name="connsiteY1" fmla="*/ 45927 h 91854"/>
                <a:gd name="connsiteX2" fmla="*/ 45927 w 91854"/>
                <a:gd name="connsiteY2" fmla="*/ 0 h 91854"/>
                <a:gd name="connsiteX3" fmla="*/ 91855 w 91854"/>
                <a:gd name="connsiteY3" fmla="*/ 45927 h 91854"/>
                <a:gd name="connsiteX4" fmla="*/ 45927 w 91854"/>
                <a:gd name="connsiteY4" fmla="*/ 91855 h 9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54" h="91854">
                  <a:moveTo>
                    <a:pt x="45927" y="91855"/>
                  </a:moveTo>
                  <a:cubicBezTo>
                    <a:pt x="20603" y="91855"/>
                    <a:pt x="0" y="71252"/>
                    <a:pt x="0" y="45927"/>
                  </a:cubicBezTo>
                  <a:cubicBezTo>
                    <a:pt x="0" y="20603"/>
                    <a:pt x="20603" y="0"/>
                    <a:pt x="45927" y="0"/>
                  </a:cubicBezTo>
                  <a:cubicBezTo>
                    <a:pt x="71252" y="0"/>
                    <a:pt x="91855" y="20603"/>
                    <a:pt x="91855" y="45927"/>
                  </a:cubicBezTo>
                  <a:cubicBezTo>
                    <a:pt x="91855" y="71252"/>
                    <a:pt x="71252" y="91855"/>
                    <a:pt x="45927" y="91855"/>
                  </a:cubicBezTo>
                  <a:close/>
                </a:path>
              </a:pathLst>
            </a:custGeom>
            <a:solidFill>
              <a:srgbClr val="C8DCE6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8" name="Forme libre : forme 447">
              <a:extLst>
                <a:ext uri="{FF2B5EF4-FFF2-40B4-BE49-F238E27FC236}">
                  <a16:creationId xmlns:a16="http://schemas.microsoft.com/office/drawing/2014/main" id="{7CD7DE2A-C359-4B1B-99D1-4C9BB2902568}"/>
                </a:ext>
              </a:extLst>
            </p:cNvPr>
            <p:cNvSpPr/>
            <p:nvPr/>
          </p:nvSpPr>
          <p:spPr>
            <a:xfrm>
              <a:off x="4929964" y="2720307"/>
              <a:ext cx="248008" cy="220451"/>
            </a:xfrm>
            <a:custGeom>
              <a:avLst/>
              <a:gdLst>
                <a:gd name="connsiteX0" fmla="*/ 0 w 248008"/>
                <a:gd name="connsiteY0" fmla="*/ 192895 h 220451"/>
                <a:gd name="connsiteX1" fmla="*/ 0 w 248008"/>
                <a:gd name="connsiteY1" fmla="*/ 27556 h 220451"/>
                <a:gd name="connsiteX2" fmla="*/ 27556 w 248008"/>
                <a:gd name="connsiteY2" fmla="*/ 0 h 220451"/>
                <a:gd name="connsiteX3" fmla="*/ 87276 w 248008"/>
                <a:gd name="connsiteY3" fmla="*/ 0 h 220451"/>
                <a:gd name="connsiteX4" fmla="*/ 196389 w 248008"/>
                <a:gd name="connsiteY4" fmla="*/ 70916 h 220451"/>
                <a:gd name="connsiteX5" fmla="*/ 245633 w 248008"/>
                <a:gd name="connsiteY5" fmla="*/ 181700 h 220451"/>
                <a:gd name="connsiteX6" fmla="*/ 239188 w 248008"/>
                <a:gd name="connsiteY6" fmla="*/ 213118 h 220451"/>
                <a:gd name="connsiteX7" fmla="*/ 219820 w 248008"/>
                <a:gd name="connsiteY7" fmla="*/ 220452 h 220451"/>
                <a:gd name="connsiteX8" fmla="*/ 27556 w 248008"/>
                <a:gd name="connsiteY8" fmla="*/ 220452 h 220451"/>
                <a:gd name="connsiteX9" fmla="*/ 0 w 248008"/>
                <a:gd name="connsiteY9" fmla="*/ 192895 h 22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008" h="220451">
                  <a:moveTo>
                    <a:pt x="0" y="192895"/>
                  </a:moveTo>
                  <a:lnTo>
                    <a:pt x="0" y="27556"/>
                  </a:lnTo>
                  <a:cubicBezTo>
                    <a:pt x="0" y="12336"/>
                    <a:pt x="12336" y="0"/>
                    <a:pt x="27556" y="0"/>
                  </a:cubicBezTo>
                  <a:lnTo>
                    <a:pt x="87276" y="0"/>
                  </a:lnTo>
                  <a:cubicBezTo>
                    <a:pt x="134417" y="0"/>
                    <a:pt x="177244" y="27836"/>
                    <a:pt x="196389" y="70916"/>
                  </a:cubicBezTo>
                  <a:lnTo>
                    <a:pt x="245633" y="181700"/>
                  </a:lnTo>
                  <a:cubicBezTo>
                    <a:pt x="250327" y="192263"/>
                    <a:pt x="248008" y="204873"/>
                    <a:pt x="239188" y="213118"/>
                  </a:cubicBezTo>
                  <a:cubicBezTo>
                    <a:pt x="233971" y="217990"/>
                    <a:pt x="226953" y="220452"/>
                    <a:pt x="219820" y="220452"/>
                  </a:cubicBezTo>
                  <a:lnTo>
                    <a:pt x="27556" y="220452"/>
                  </a:lnTo>
                  <a:cubicBezTo>
                    <a:pt x="12336" y="220452"/>
                    <a:pt x="0" y="208116"/>
                    <a:pt x="0" y="192895"/>
                  </a:cubicBezTo>
                  <a:close/>
                </a:path>
              </a:pathLst>
            </a:custGeom>
            <a:solidFill>
              <a:srgbClr val="44E9EF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9" name="Forme libre : forme 448">
              <a:extLst>
                <a:ext uri="{FF2B5EF4-FFF2-40B4-BE49-F238E27FC236}">
                  <a16:creationId xmlns:a16="http://schemas.microsoft.com/office/drawing/2014/main" id="{A2710492-3D3D-4087-9F52-A73BB55B0002}"/>
                </a:ext>
              </a:extLst>
            </p:cNvPr>
            <p:cNvSpPr/>
            <p:nvPr/>
          </p:nvSpPr>
          <p:spPr>
            <a:xfrm>
              <a:off x="4929964" y="2885646"/>
              <a:ext cx="367419" cy="275564"/>
            </a:xfrm>
            <a:custGeom>
              <a:avLst/>
              <a:gdLst>
                <a:gd name="connsiteX0" fmla="*/ 0 w 367419"/>
                <a:gd name="connsiteY0" fmla="*/ 0 h 275564"/>
                <a:gd name="connsiteX1" fmla="*/ 248008 w 367419"/>
                <a:gd name="connsiteY1" fmla="*/ 0 h 275564"/>
                <a:gd name="connsiteX2" fmla="*/ 367420 w 367419"/>
                <a:gd name="connsiteY2" fmla="*/ 119411 h 275564"/>
                <a:gd name="connsiteX3" fmla="*/ 367420 w 367419"/>
                <a:gd name="connsiteY3" fmla="*/ 248008 h 275564"/>
                <a:gd name="connsiteX4" fmla="*/ 339863 w 367419"/>
                <a:gd name="connsiteY4" fmla="*/ 275565 h 275564"/>
                <a:gd name="connsiteX5" fmla="*/ 27556 w 367419"/>
                <a:gd name="connsiteY5" fmla="*/ 275565 h 275564"/>
                <a:gd name="connsiteX6" fmla="*/ 0 w 367419"/>
                <a:gd name="connsiteY6" fmla="*/ 248008 h 2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419" h="275564">
                  <a:moveTo>
                    <a:pt x="0" y="0"/>
                  </a:moveTo>
                  <a:lnTo>
                    <a:pt x="248008" y="0"/>
                  </a:lnTo>
                  <a:cubicBezTo>
                    <a:pt x="313956" y="0"/>
                    <a:pt x="367420" y="53463"/>
                    <a:pt x="367420" y="119411"/>
                  </a:cubicBezTo>
                  <a:lnTo>
                    <a:pt x="367420" y="248008"/>
                  </a:lnTo>
                  <a:cubicBezTo>
                    <a:pt x="367420" y="263229"/>
                    <a:pt x="355083" y="275565"/>
                    <a:pt x="339863" y="275565"/>
                  </a:cubicBezTo>
                  <a:lnTo>
                    <a:pt x="27556" y="275565"/>
                  </a:lnTo>
                  <a:cubicBezTo>
                    <a:pt x="12336" y="275565"/>
                    <a:pt x="0" y="263229"/>
                    <a:pt x="0" y="248008"/>
                  </a:cubicBezTo>
                  <a:close/>
                </a:path>
              </a:pathLst>
            </a:custGeom>
            <a:solidFill>
              <a:srgbClr val="536EEB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0" name="Forme libre : forme 449">
              <a:extLst>
                <a:ext uri="{FF2B5EF4-FFF2-40B4-BE49-F238E27FC236}">
                  <a16:creationId xmlns:a16="http://schemas.microsoft.com/office/drawing/2014/main" id="{585953E9-36B2-423A-A612-DC3155C4E7F2}"/>
                </a:ext>
              </a:extLst>
            </p:cNvPr>
            <p:cNvSpPr/>
            <p:nvPr/>
          </p:nvSpPr>
          <p:spPr>
            <a:xfrm>
              <a:off x="4994262" y="3032614"/>
              <a:ext cx="202080" cy="202080"/>
            </a:xfrm>
            <a:custGeom>
              <a:avLst/>
              <a:gdLst>
                <a:gd name="connsiteX0" fmla="*/ 0 w 202080"/>
                <a:gd name="connsiteY0" fmla="*/ 101040 h 202080"/>
                <a:gd name="connsiteX1" fmla="*/ 101040 w 202080"/>
                <a:gd name="connsiteY1" fmla="*/ 0 h 202080"/>
                <a:gd name="connsiteX2" fmla="*/ 202081 w 202080"/>
                <a:gd name="connsiteY2" fmla="*/ 101040 h 202080"/>
                <a:gd name="connsiteX3" fmla="*/ 101040 w 202080"/>
                <a:gd name="connsiteY3" fmla="*/ 202081 h 202080"/>
                <a:gd name="connsiteX4" fmla="*/ 0 w 202080"/>
                <a:gd name="connsiteY4" fmla="*/ 101040 h 2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80" h="202080">
                  <a:moveTo>
                    <a:pt x="0" y="101040"/>
                  </a:moveTo>
                  <a:cubicBezTo>
                    <a:pt x="0" y="45325"/>
                    <a:pt x="45325" y="0"/>
                    <a:pt x="101040" y="0"/>
                  </a:cubicBezTo>
                  <a:cubicBezTo>
                    <a:pt x="156756" y="0"/>
                    <a:pt x="202081" y="45325"/>
                    <a:pt x="202081" y="101040"/>
                  </a:cubicBezTo>
                  <a:cubicBezTo>
                    <a:pt x="202081" y="156756"/>
                    <a:pt x="156756" y="202081"/>
                    <a:pt x="101040" y="202081"/>
                  </a:cubicBezTo>
                  <a:cubicBezTo>
                    <a:pt x="45325" y="202081"/>
                    <a:pt x="0" y="156756"/>
                    <a:pt x="0" y="101040"/>
                  </a:cubicBezTo>
                  <a:close/>
                </a:path>
              </a:pathLst>
            </a:custGeom>
            <a:solidFill>
              <a:srgbClr val="545C64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1" name="Forme libre : forme 450">
              <a:extLst>
                <a:ext uri="{FF2B5EF4-FFF2-40B4-BE49-F238E27FC236}">
                  <a16:creationId xmlns:a16="http://schemas.microsoft.com/office/drawing/2014/main" id="{8A2F01D7-F36F-41E9-8FAC-40A6CD7AE2A5}"/>
                </a:ext>
              </a:extLst>
            </p:cNvPr>
            <p:cNvSpPr/>
            <p:nvPr/>
          </p:nvSpPr>
          <p:spPr>
            <a:xfrm>
              <a:off x="5049375" y="3087727"/>
              <a:ext cx="91854" cy="91854"/>
            </a:xfrm>
            <a:custGeom>
              <a:avLst/>
              <a:gdLst>
                <a:gd name="connsiteX0" fmla="*/ 0 w 91854"/>
                <a:gd name="connsiteY0" fmla="*/ 45927 h 91854"/>
                <a:gd name="connsiteX1" fmla="*/ 45927 w 91854"/>
                <a:gd name="connsiteY1" fmla="*/ 0 h 91854"/>
                <a:gd name="connsiteX2" fmla="*/ 91855 w 91854"/>
                <a:gd name="connsiteY2" fmla="*/ 45927 h 91854"/>
                <a:gd name="connsiteX3" fmla="*/ 45927 w 91854"/>
                <a:gd name="connsiteY3" fmla="*/ 91855 h 91854"/>
                <a:gd name="connsiteX4" fmla="*/ 0 w 91854"/>
                <a:gd name="connsiteY4" fmla="*/ 45927 h 9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54" h="91854">
                  <a:moveTo>
                    <a:pt x="0" y="45927"/>
                  </a:moveTo>
                  <a:cubicBezTo>
                    <a:pt x="0" y="20603"/>
                    <a:pt x="20603" y="0"/>
                    <a:pt x="45927" y="0"/>
                  </a:cubicBezTo>
                  <a:cubicBezTo>
                    <a:pt x="71252" y="0"/>
                    <a:pt x="91855" y="20603"/>
                    <a:pt x="91855" y="45927"/>
                  </a:cubicBezTo>
                  <a:cubicBezTo>
                    <a:pt x="91855" y="71252"/>
                    <a:pt x="71252" y="91855"/>
                    <a:pt x="45927" y="91855"/>
                  </a:cubicBezTo>
                  <a:cubicBezTo>
                    <a:pt x="20603" y="91855"/>
                    <a:pt x="0" y="71252"/>
                    <a:pt x="0" y="45927"/>
                  </a:cubicBezTo>
                  <a:close/>
                </a:path>
              </a:pathLst>
            </a:custGeom>
            <a:solidFill>
              <a:srgbClr val="E6F0F5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2" name="Forme libre : forme 451">
              <a:extLst>
                <a:ext uri="{FF2B5EF4-FFF2-40B4-BE49-F238E27FC236}">
                  <a16:creationId xmlns:a16="http://schemas.microsoft.com/office/drawing/2014/main" id="{5E4EC094-5F55-498A-82E2-FD37EDA1AD74}"/>
                </a:ext>
              </a:extLst>
            </p:cNvPr>
            <p:cNvSpPr/>
            <p:nvPr/>
          </p:nvSpPr>
          <p:spPr>
            <a:xfrm>
              <a:off x="5400261" y="3179582"/>
              <a:ext cx="82669" cy="55112"/>
            </a:xfrm>
            <a:custGeom>
              <a:avLst/>
              <a:gdLst>
                <a:gd name="connsiteX0" fmla="*/ 55113 w 82669"/>
                <a:gd name="connsiteY0" fmla="*/ 55113 h 55112"/>
                <a:gd name="connsiteX1" fmla="*/ 82669 w 82669"/>
                <a:gd name="connsiteY1" fmla="*/ 27556 h 55112"/>
                <a:gd name="connsiteX2" fmla="*/ 55113 w 82669"/>
                <a:gd name="connsiteY2" fmla="*/ 0 h 55112"/>
                <a:gd name="connsiteX3" fmla="*/ 0 w 82669"/>
                <a:gd name="connsiteY3" fmla="*/ 0 h 55112"/>
                <a:gd name="connsiteX4" fmla="*/ 0 w 82669"/>
                <a:gd name="connsiteY4" fmla="*/ 55113 h 5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69" h="55112">
                  <a:moveTo>
                    <a:pt x="55113" y="55113"/>
                  </a:moveTo>
                  <a:cubicBezTo>
                    <a:pt x="70333" y="55113"/>
                    <a:pt x="82669" y="42777"/>
                    <a:pt x="82669" y="27556"/>
                  </a:cubicBezTo>
                  <a:cubicBezTo>
                    <a:pt x="82669" y="12336"/>
                    <a:pt x="70333" y="0"/>
                    <a:pt x="55113" y="0"/>
                  </a:cubicBezTo>
                  <a:lnTo>
                    <a:pt x="0" y="0"/>
                  </a:lnTo>
                  <a:lnTo>
                    <a:pt x="0" y="55113"/>
                  </a:lnTo>
                  <a:close/>
                </a:path>
              </a:pathLst>
            </a:custGeom>
            <a:solidFill>
              <a:srgbClr val="69737D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3" name="Forme libre : forme 452">
              <a:extLst>
                <a:ext uri="{FF2B5EF4-FFF2-40B4-BE49-F238E27FC236}">
                  <a16:creationId xmlns:a16="http://schemas.microsoft.com/office/drawing/2014/main" id="{577E4CAC-FC3A-40B8-8101-D64FAC18FFE3}"/>
                </a:ext>
              </a:extLst>
            </p:cNvPr>
            <p:cNvSpPr/>
            <p:nvPr/>
          </p:nvSpPr>
          <p:spPr>
            <a:xfrm>
              <a:off x="5262478" y="2330843"/>
              <a:ext cx="275564" cy="496016"/>
            </a:xfrm>
            <a:custGeom>
              <a:avLst/>
              <a:gdLst>
                <a:gd name="connsiteX0" fmla="*/ 248008 w 275564"/>
                <a:gd name="connsiteY0" fmla="*/ 0 h 496016"/>
                <a:gd name="connsiteX1" fmla="*/ 27556 w 275564"/>
                <a:gd name="connsiteY1" fmla="*/ 0 h 496016"/>
                <a:gd name="connsiteX2" fmla="*/ 0 w 275564"/>
                <a:gd name="connsiteY2" fmla="*/ 27556 h 496016"/>
                <a:gd name="connsiteX3" fmla="*/ 0 w 275564"/>
                <a:gd name="connsiteY3" fmla="*/ 468460 h 496016"/>
                <a:gd name="connsiteX4" fmla="*/ 27556 w 275564"/>
                <a:gd name="connsiteY4" fmla="*/ 496016 h 496016"/>
                <a:gd name="connsiteX5" fmla="*/ 248008 w 275564"/>
                <a:gd name="connsiteY5" fmla="*/ 496016 h 496016"/>
                <a:gd name="connsiteX6" fmla="*/ 275565 w 275564"/>
                <a:gd name="connsiteY6" fmla="*/ 468460 h 496016"/>
                <a:gd name="connsiteX7" fmla="*/ 275565 w 275564"/>
                <a:gd name="connsiteY7" fmla="*/ 27556 h 496016"/>
                <a:gd name="connsiteX8" fmla="*/ 248008 w 275564"/>
                <a:gd name="connsiteY8" fmla="*/ 0 h 4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564" h="496016">
                  <a:moveTo>
                    <a:pt x="248008" y="0"/>
                  </a:moveTo>
                  <a:lnTo>
                    <a:pt x="27556" y="0"/>
                  </a:lnTo>
                  <a:cubicBezTo>
                    <a:pt x="12336" y="0"/>
                    <a:pt x="0" y="12336"/>
                    <a:pt x="0" y="27556"/>
                  </a:cubicBezTo>
                  <a:lnTo>
                    <a:pt x="0" y="468460"/>
                  </a:lnTo>
                  <a:cubicBezTo>
                    <a:pt x="0" y="483680"/>
                    <a:pt x="12336" y="496016"/>
                    <a:pt x="27556" y="496016"/>
                  </a:cubicBezTo>
                  <a:lnTo>
                    <a:pt x="248008" y="496016"/>
                  </a:lnTo>
                  <a:cubicBezTo>
                    <a:pt x="263229" y="496016"/>
                    <a:pt x="275565" y="483680"/>
                    <a:pt x="275565" y="468460"/>
                  </a:cubicBezTo>
                  <a:lnTo>
                    <a:pt x="275565" y="27556"/>
                  </a:lnTo>
                  <a:cubicBezTo>
                    <a:pt x="275565" y="12336"/>
                    <a:pt x="263229" y="0"/>
                    <a:pt x="248008" y="0"/>
                  </a:cubicBezTo>
                  <a:close/>
                </a:path>
              </a:pathLst>
            </a:custGeom>
            <a:solidFill>
              <a:srgbClr val="7B8396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4" name="Forme libre : forme 453">
              <a:extLst>
                <a:ext uri="{FF2B5EF4-FFF2-40B4-BE49-F238E27FC236}">
                  <a16:creationId xmlns:a16="http://schemas.microsoft.com/office/drawing/2014/main" id="{49DE53CC-CD08-4838-A2B9-52D7FAF7A8C9}"/>
                </a:ext>
              </a:extLst>
            </p:cNvPr>
            <p:cNvSpPr/>
            <p:nvPr/>
          </p:nvSpPr>
          <p:spPr>
            <a:xfrm>
              <a:off x="5400261" y="2330843"/>
              <a:ext cx="137782" cy="496016"/>
            </a:xfrm>
            <a:custGeom>
              <a:avLst/>
              <a:gdLst>
                <a:gd name="connsiteX0" fmla="*/ 110226 w 137782"/>
                <a:gd name="connsiteY0" fmla="*/ 0 h 496016"/>
                <a:gd name="connsiteX1" fmla="*/ 0 w 137782"/>
                <a:gd name="connsiteY1" fmla="*/ 0 h 496016"/>
                <a:gd name="connsiteX2" fmla="*/ 0 w 137782"/>
                <a:gd name="connsiteY2" fmla="*/ 496016 h 496016"/>
                <a:gd name="connsiteX3" fmla="*/ 110226 w 137782"/>
                <a:gd name="connsiteY3" fmla="*/ 496016 h 496016"/>
                <a:gd name="connsiteX4" fmla="*/ 137782 w 137782"/>
                <a:gd name="connsiteY4" fmla="*/ 468460 h 496016"/>
                <a:gd name="connsiteX5" fmla="*/ 137782 w 137782"/>
                <a:gd name="connsiteY5" fmla="*/ 27556 h 496016"/>
                <a:gd name="connsiteX6" fmla="*/ 110226 w 137782"/>
                <a:gd name="connsiteY6" fmla="*/ 0 h 4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82" h="496016">
                  <a:moveTo>
                    <a:pt x="110226" y="0"/>
                  </a:moveTo>
                  <a:lnTo>
                    <a:pt x="0" y="0"/>
                  </a:lnTo>
                  <a:lnTo>
                    <a:pt x="0" y="496016"/>
                  </a:lnTo>
                  <a:lnTo>
                    <a:pt x="110226" y="496016"/>
                  </a:lnTo>
                  <a:cubicBezTo>
                    <a:pt x="125446" y="496016"/>
                    <a:pt x="137782" y="483680"/>
                    <a:pt x="137782" y="468460"/>
                  </a:cubicBezTo>
                  <a:lnTo>
                    <a:pt x="137782" y="27556"/>
                  </a:lnTo>
                  <a:cubicBezTo>
                    <a:pt x="137782" y="12336"/>
                    <a:pt x="125446" y="0"/>
                    <a:pt x="110226" y="0"/>
                  </a:cubicBezTo>
                  <a:close/>
                </a:path>
              </a:pathLst>
            </a:custGeom>
            <a:solidFill>
              <a:srgbClr val="69737D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5" name="Forme libre : forme 454">
              <a:extLst>
                <a:ext uri="{FF2B5EF4-FFF2-40B4-BE49-F238E27FC236}">
                  <a16:creationId xmlns:a16="http://schemas.microsoft.com/office/drawing/2014/main" id="{7569B77E-E149-4BD9-8025-D6EBCF643822}"/>
                </a:ext>
              </a:extLst>
            </p:cNvPr>
            <p:cNvSpPr/>
            <p:nvPr/>
          </p:nvSpPr>
          <p:spPr>
            <a:xfrm>
              <a:off x="5345148" y="2670706"/>
              <a:ext cx="110225" cy="110225"/>
            </a:xfrm>
            <a:custGeom>
              <a:avLst/>
              <a:gdLst>
                <a:gd name="connsiteX0" fmla="*/ 110226 w 110225"/>
                <a:gd name="connsiteY0" fmla="*/ 55113 h 110225"/>
                <a:gd name="connsiteX1" fmla="*/ 55113 w 110225"/>
                <a:gd name="connsiteY1" fmla="*/ 110226 h 110225"/>
                <a:gd name="connsiteX2" fmla="*/ 0 w 110225"/>
                <a:gd name="connsiteY2" fmla="*/ 55113 h 110225"/>
                <a:gd name="connsiteX3" fmla="*/ 55113 w 110225"/>
                <a:gd name="connsiteY3" fmla="*/ 0 h 110225"/>
                <a:gd name="connsiteX4" fmla="*/ 110226 w 110225"/>
                <a:gd name="connsiteY4" fmla="*/ 55113 h 1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25" h="110225">
                  <a:moveTo>
                    <a:pt x="110226" y="55113"/>
                  </a:moveTo>
                  <a:cubicBezTo>
                    <a:pt x="110226" y="85554"/>
                    <a:pt x="85554" y="110226"/>
                    <a:pt x="55113" y="110226"/>
                  </a:cubicBezTo>
                  <a:cubicBezTo>
                    <a:pt x="24672" y="110226"/>
                    <a:pt x="0" y="85554"/>
                    <a:pt x="0" y="55113"/>
                  </a:cubicBezTo>
                  <a:cubicBezTo>
                    <a:pt x="0" y="24672"/>
                    <a:pt x="24672" y="0"/>
                    <a:pt x="55113" y="0"/>
                  </a:cubicBezTo>
                  <a:cubicBezTo>
                    <a:pt x="85554" y="0"/>
                    <a:pt x="110226" y="24672"/>
                    <a:pt x="110226" y="55113"/>
                  </a:cubicBezTo>
                  <a:close/>
                </a:path>
              </a:pathLst>
            </a:custGeom>
            <a:solidFill>
              <a:srgbClr val="4BDC2D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6" name="Forme libre : forme 455">
              <a:extLst>
                <a:ext uri="{FF2B5EF4-FFF2-40B4-BE49-F238E27FC236}">
                  <a16:creationId xmlns:a16="http://schemas.microsoft.com/office/drawing/2014/main" id="{B192D786-F167-4D5E-8C92-E39669ADBB51}"/>
                </a:ext>
              </a:extLst>
            </p:cNvPr>
            <p:cNvSpPr/>
            <p:nvPr/>
          </p:nvSpPr>
          <p:spPr>
            <a:xfrm>
              <a:off x="5345148" y="2523738"/>
              <a:ext cx="110225" cy="110225"/>
            </a:xfrm>
            <a:custGeom>
              <a:avLst/>
              <a:gdLst>
                <a:gd name="connsiteX0" fmla="*/ 110226 w 110225"/>
                <a:gd name="connsiteY0" fmla="*/ 55113 h 110225"/>
                <a:gd name="connsiteX1" fmla="*/ 55113 w 110225"/>
                <a:gd name="connsiteY1" fmla="*/ 110226 h 110225"/>
                <a:gd name="connsiteX2" fmla="*/ 0 w 110225"/>
                <a:gd name="connsiteY2" fmla="*/ 55113 h 110225"/>
                <a:gd name="connsiteX3" fmla="*/ 55113 w 110225"/>
                <a:gd name="connsiteY3" fmla="*/ 0 h 110225"/>
                <a:gd name="connsiteX4" fmla="*/ 110226 w 110225"/>
                <a:gd name="connsiteY4" fmla="*/ 55113 h 1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25" h="110225">
                  <a:moveTo>
                    <a:pt x="110226" y="55113"/>
                  </a:moveTo>
                  <a:cubicBezTo>
                    <a:pt x="110226" y="85554"/>
                    <a:pt x="85554" y="110226"/>
                    <a:pt x="55113" y="110226"/>
                  </a:cubicBezTo>
                  <a:cubicBezTo>
                    <a:pt x="24672" y="110226"/>
                    <a:pt x="0" y="85554"/>
                    <a:pt x="0" y="55113"/>
                  </a:cubicBezTo>
                  <a:cubicBezTo>
                    <a:pt x="0" y="24672"/>
                    <a:pt x="24672" y="0"/>
                    <a:pt x="55113" y="0"/>
                  </a:cubicBezTo>
                  <a:cubicBezTo>
                    <a:pt x="85554" y="0"/>
                    <a:pt x="110226" y="24672"/>
                    <a:pt x="110226" y="55113"/>
                  </a:cubicBezTo>
                  <a:close/>
                </a:path>
              </a:pathLst>
            </a:custGeom>
            <a:solidFill>
              <a:srgbClr val="FFE137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7" name="Forme libre : forme 456">
              <a:extLst>
                <a:ext uri="{FF2B5EF4-FFF2-40B4-BE49-F238E27FC236}">
                  <a16:creationId xmlns:a16="http://schemas.microsoft.com/office/drawing/2014/main" id="{1EE2F799-8C27-41AD-8895-11C3215861BA}"/>
                </a:ext>
              </a:extLst>
            </p:cNvPr>
            <p:cNvSpPr/>
            <p:nvPr/>
          </p:nvSpPr>
          <p:spPr>
            <a:xfrm>
              <a:off x="5345148" y="2376770"/>
              <a:ext cx="110225" cy="110225"/>
            </a:xfrm>
            <a:custGeom>
              <a:avLst/>
              <a:gdLst>
                <a:gd name="connsiteX0" fmla="*/ 110226 w 110225"/>
                <a:gd name="connsiteY0" fmla="*/ 55113 h 110225"/>
                <a:gd name="connsiteX1" fmla="*/ 55113 w 110225"/>
                <a:gd name="connsiteY1" fmla="*/ 110226 h 110225"/>
                <a:gd name="connsiteX2" fmla="*/ 0 w 110225"/>
                <a:gd name="connsiteY2" fmla="*/ 55113 h 110225"/>
                <a:gd name="connsiteX3" fmla="*/ 55113 w 110225"/>
                <a:gd name="connsiteY3" fmla="*/ 0 h 110225"/>
                <a:gd name="connsiteX4" fmla="*/ 110226 w 110225"/>
                <a:gd name="connsiteY4" fmla="*/ 55113 h 1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25" h="110225">
                  <a:moveTo>
                    <a:pt x="110226" y="55113"/>
                  </a:moveTo>
                  <a:cubicBezTo>
                    <a:pt x="110226" y="85554"/>
                    <a:pt x="85554" y="110226"/>
                    <a:pt x="55113" y="110226"/>
                  </a:cubicBezTo>
                  <a:cubicBezTo>
                    <a:pt x="24672" y="110226"/>
                    <a:pt x="0" y="85554"/>
                    <a:pt x="0" y="55113"/>
                  </a:cubicBezTo>
                  <a:cubicBezTo>
                    <a:pt x="0" y="24672"/>
                    <a:pt x="24672" y="0"/>
                    <a:pt x="55113" y="0"/>
                  </a:cubicBezTo>
                  <a:cubicBezTo>
                    <a:pt x="85554" y="0"/>
                    <a:pt x="110226" y="24672"/>
                    <a:pt x="110226" y="55113"/>
                  </a:cubicBezTo>
                  <a:close/>
                </a:path>
              </a:pathLst>
            </a:custGeom>
            <a:solidFill>
              <a:srgbClr val="FF3746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8" name="Forme libre : forme 457">
              <a:extLst>
                <a:ext uri="{FF2B5EF4-FFF2-40B4-BE49-F238E27FC236}">
                  <a16:creationId xmlns:a16="http://schemas.microsoft.com/office/drawing/2014/main" id="{03FE47B6-846D-43AF-A1D3-30519C75CE4B}"/>
                </a:ext>
              </a:extLst>
            </p:cNvPr>
            <p:cNvSpPr/>
            <p:nvPr/>
          </p:nvSpPr>
          <p:spPr>
            <a:xfrm>
              <a:off x="5400261" y="2670706"/>
              <a:ext cx="55112" cy="110225"/>
            </a:xfrm>
            <a:custGeom>
              <a:avLst/>
              <a:gdLst>
                <a:gd name="connsiteX0" fmla="*/ 0 w 55112"/>
                <a:gd name="connsiteY0" fmla="*/ 0 h 110225"/>
                <a:gd name="connsiteX1" fmla="*/ 55113 w 55112"/>
                <a:gd name="connsiteY1" fmla="*/ 55113 h 110225"/>
                <a:gd name="connsiteX2" fmla="*/ 0 w 55112"/>
                <a:gd name="connsiteY2" fmla="*/ 110226 h 1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12" h="110225">
                  <a:moveTo>
                    <a:pt x="0" y="0"/>
                  </a:moveTo>
                  <a:cubicBezTo>
                    <a:pt x="30441" y="0"/>
                    <a:pt x="55113" y="24672"/>
                    <a:pt x="55113" y="55113"/>
                  </a:cubicBezTo>
                  <a:cubicBezTo>
                    <a:pt x="55113" y="85554"/>
                    <a:pt x="30441" y="110226"/>
                    <a:pt x="0" y="110226"/>
                  </a:cubicBezTo>
                  <a:close/>
                </a:path>
              </a:pathLst>
            </a:custGeom>
            <a:solidFill>
              <a:srgbClr val="42BB19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9" name="Forme libre : forme 458">
              <a:extLst>
                <a:ext uri="{FF2B5EF4-FFF2-40B4-BE49-F238E27FC236}">
                  <a16:creationId xmlns:a16="http://schemas.microsoft.com/office/drawing/2014/main" id="{F7567B75-454B-46B0-8BF3-E08D4001EC12}"/>
                </a:ext>
              </a:extLst>
            </p:cNvPr>
            <p:cNvSpPr/>
            <p:nvPr/>
          </p:nvSpPr>
          <p:spPr>
            <a:xfrm>
              <a:off x="5400261" y="2523738"/>
              <a:ext cx="55112" cy="110225"/>
            </a:xfrm>
            <a:custGeom>
              <a:avLst/>
              <a:gdLst>
                <a:gd name="connsiteX0" fmla="*/ 0 w 55112"/>
                <a:gd name="connsiteY0" fmla="*/ 0 h 110225"/>
                <a:gd name="connsiteX1" fmla="*/ 55113 w 55112"/>
                <a:gd name="connsiteY1" fmla="*/ 55113 h 110225"/>
                <a:gd name="connsiteX2" fmla="*/ 0 w 55112"/>
                <a:gd name="connsiteY2" fmla="*/ 110226 h 1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12" h="110225">
                  <a:moveTo>
                    <a:pt x="0" y="0"/>
                  </a:moveTo>
                  <a:cubicBezTo>
                    <a:pt x="30441" y="0"/>
                    <a:pt x="55113" y="24672"/>
                    <a:pt x="55113" y="55113"/>
                  </a:cubicBezTo>
                  <a:cubicBezTo>
                    <a:pt x="55113" y="85554"/>
                    <a:pt x="30441" y="110226"/>
                    <a:pt x="0" y="110226"/>
                  </a:cubicBezTo>
                  <a:close/>
                </a:path>
              </a:pathLst>
            </a:custGeom>
            <a:solidFill>
              <a:srgbClr val="FAC30F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60" name="Forme libre : forme 459">
              <a:extLst>
                <a:ext uri="{FF2B5EF4-FFF2-40B4-BE49-F238E27FC236}">
                  <a16:creationId xmlns:a16="http://schemas.microsoft.com/office/drawing/2014/main" id="{454F8C14-C429-45FE-B829-1156B2F6A735}"/>
                </a:ext>
              </a:extLst>
            </p:cNvPr>
            <p:cNvSpPr/>
            <p:nvPr/>
          </p:nvSpPr>
          <p:spPr>
            <a:xfrm>
              <a:off x="5400261" y="2376770"/>
              <a:ext cx="55112" cy="110225"/>
            </a:xfrm>
            <a:custGeom>
              <a:avLst/>
              <a:gdLst>
                <a:gd name="connsiteX0" fmla="*/ 0 w 55112"/>
                <a:gd name="connsiteY0" fmla="*/ 0 h 110225"/>
                <a:gd name="connsiteX1" fmla="*/ 55113 w 55112"/>
                <a:gd name="connsiteY1" fmla="*/ 55113 h 110225"/>
                <a:gd name="connsiteX2" fmla="*/ 0 w 55112"/>
                <a:gd name="connsiteY2" fmla="*/ 110226 h 1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12" h="110225">
                  <a:moveTo>
                    <a:pt x="0" y="0"/>
                  </a:moveTo>
                  <a:cubicBezTo>
                    <a:pt x="30441" y="0"/>
                    <a:pt x="55113" y="24672"/>
                    <a:pt x="55113" y="55113"/>
                  </a:cubicBezTo>
                  <a:cubicBezTo>
                    <a:pt x="55113" y="85554"/>
                    <a:pt x="30441" y="110226"/>
                    <a:pt x="0" y="110226"/>
                  </a:cubicBezTo>
                  <a:close/>
                </a:path>
              </a:pathLst>
            </a:custGeom>
            <a:solidFill>
              <a:srgbClr val="DC1E28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48" name="Graphique 47">
            <a:extLst>
              <a:ext uri="{FF2B5EF4-FFF2-40B4-BE49-F238E27FC236}">
                <a16:creationId xmlns:a16="http://schemas.microsoft.com/office/drawing/2014/main" id="{2D666A4B-87F3-4C36-A65E-E439963E77C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452" y="2769019"/>
            <a:ext cx="1014436" cy="1014436"/>
          </a:xfrm>
          <a:prstGeom prst="rect">
            <a:avLst/>
          </a:prstGeom>
        </p:spPr>
      </p:pic>
      <p:sp>
        <p:nvSpPr>
          <p:cNvPr id="49" name="Google Shape;463;p40">
            <a:extLst>
              <a:ext uri="{FF2B5EF4-FFF2-40B4-BE49-F238E27FC236}">
                <a16:creationId xmlns:a16="http://schemas.microsoft.com/office/drawing/2014/main" id="{239A9719-FB44-4871-A687-D36C3C456010}"/>
              </a:ext>
            </a:extLst>
          </p:cNvPr>
          <p:cNvSpPr txBox="1">
            <a:spLocks/>
          </p:cNvSpPr>
          <p:nvPr/>
        </p:nvSpPr>
        <p:spPr>
          <a:xfrm>
            <a:off x="573171" y="3890924"/>
            <a:ext cx="1788998" cy="1098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38099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219170" lvl="1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28754" lvl="2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38339" lvl="3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47924" lvl="4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657509" lvl="5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093" lvl="6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678" lvl="7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263" lvl="8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b="1">
                <a:solidFill>
                  <a:schemeClr val="dk1"/>
                </a:solidFill>
                <a:latin typeface="Roboto"/>
                <a:ea typeface="Roboto" panose="02000000000000000000" pitchFamily="2" charset="0"/>
                <a:cs typeface="Nunito Sans"/>
                <a:sym typeface="Nunito Sans"/>
              </a:rPr>
              <a:t>ÉTAT DE L’ART</a:t>
            </a:r>
          </a:p>
          <a:p>
            <a:pPr marL="321310" indent="-227965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/>
                <a:ea typeface="Roboto" panose="02000000000000000000" pitchFamily="2" charset="0"/>
              </a:rPr>
              <a:t>LSTM et CNN</a:t>
            </a:r>
          </a:p>
          <a:p>
            <a:pPr marL="321310" indent="-227965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/>
                <a:ea typeface="Roboto" panose="02000000000000000000" pitchFamily="2" charset="0"/>
              </a:rPr>
              <a:t>Réseau de neurones bayésien avec métadonnées</a:t>
            </a:r>
          </a:p>
          <a:p>
            <a:pPr marL="321310" indent="-227965">
              <a:spcBef>
                <a:spcPts val="400"/>
              </a:spcBef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fr-FR">
                <a:solidFill>
                  <a:schemeClr val="dk1"/>
                </a:solidFill>
                <a:uFill>
                  <a:noFill/>
                </a:uFill>
                <a:latin typeface="Roboto"/>
                <a:ea typeface="Roboto" panose="02000000000000000000" pitchFamily="2" charset="0"/>
              </a:rPr>
              <a:t>SARIMA</a:t>
            </a:r>
            <a:endParaRPr lang="fr-FR">
              <a:solidFill>
                <a:schemeClr val="dk1"/>
              </a:solidFill>
              <a:latin typeface="Roboto"/>
              <a:ea typeface="Roboto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fr-FR" b="1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Nunito Sans"/>
              <a:sym typeface="Nunito Sans"/>
            </a:endParaRP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4B101311-675A-4DCC-8D27-18F54B8C425F}"/>
              </a:ext>
            </a:extLst>
          </p:cNvPr>
          <p:cNvCxnSpPr>
            <a:cxnSpLocks/>
          </p:cNvCxnSpPr>
          <p:nvPr/>
        </p:nvCxnSpPr>
        <p:spPr>
          <a:xfrm>
            <a:off x="2728899" y="4129123"/>
            <a:ext cx="90630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81156B0-21A6-4F50-A67A-B78A9114C455}"/>
              </a:ext>
            </a:extLst>
          </p:cNvPr>
          <p:cNvCxnSpPr>
            <a:cxnSpLocks/>
          </p:cNvCxnSpPr>
          <p:nvPr/>
        </p:nvCxnSpPr>
        <p:spPr>
          <a:xfrm>
            <a:off x="8570209" y="4129123"/>
            <a:ext cx="90630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544BFF8-655F-47F9-8D0D-D99315117DEE}"/>
              </a:ext>
            </a:extLst>
          </p:cNvPr>
          <p:cNvSpPr/>
          <p:nvPr/>
        </p:nvSpPr>
        <p:spPr>
          <a:xfrm>
            <a:off x="4108000" y="1873325"/>
            <a:ext cx="3976000" cy="4511596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6A2BD14-D2E8-4986-B118-10411798D55E}"/>
              </a:ext>
            </a:extLst>
          </p:cNvPr>
          <p:cNvGrpSpPr/>
          <p:nvPr/>
        </p:nvGrpSpPr>
        <p:grpSpPr>
          <a:xfrm>
            <a:off x="9933160" y="4343577"/>
            <a:ext cx="1263843" cy="876353"/>
            <a:chOff x="10093650" y="4407924"/>
            <a:chExt cx="1171050" cy="812011"/>
          </a:xfrm>
        </p:grpSpPr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6B30862C-B911-405C-906F-3328B167E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3496" y="4432388"/>
              <a:ext cx="711204" cy="711205"/>
            </a:xfrm>
            <a:prstGeom prst="rect">
              <a:avLst/>
            </a:prstGeom>
          </p:spPr>
        </p:pic>
        <p:pic>
          <p:nvPicPr>
            <p:cNvPr id="52" name="Graphique 51" descr="Signe pouce en haut">
              <a:extLst>
                <a:ext uri="{FF2B5EF4-FFF2-40B4-BE49-F238E27FC236}">
                  <a16:creationId xmlns:a16="http://schemas.microsoft.com/office/drawing/2014/main" id="{FCCDF89F-823A-411E-A81B-2C5BE6C4A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093650" y="4407924"/>
              <a:ext cx="426869" cy="426870"/>
            </a:xfrm>
            <a:prstGeom prst="rect">
              <a:avLst/>
            </a:prstGeom>
          </p:spPr>
        </p:pic>
        <p:pic>
          <p:nvPicPr>
            <p:cNvPr id="53" name="Graphique 52" descr="Pouce en bas">
              <a:extLst>
                <a:ext uri="{FF2B5EF4-FFF2-40B4-BE49-F238E27FC236}">
                  <a16:creationId xmlns:a16="http://schemas.microsoft.com/office/drawing/2014/main" id="{1A5BDE0D-8F7B-48D4-86CE-0C07A0BF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03127" y="4793065"/>
              <a:ext cx="426870" cy="426870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6F9D49E-5A30-497F-8B02-52ABF46E09A1}"/>
              </a:ext>
            </a:extLst>
          </p:cNvPr>
          <p:cNvSpPr/>
          <p:nvPr/>
        </p:nvSpPr>
        <p:spPr>
          <a:xfrm>
            <a:off x="9927264" y="5278306"/>
            <a:ext cx="1275634" cy="4247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fr-FR" sz="1200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ÉVALUATION</a:t>
            </a:r>
            <a:br>
              <a:rPr lang="fr-FR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pitchFamily="34" charset="0"/>
              </a:rPr>
            </a:br>
            <a:r>
              <a:rPr lang="fr-FR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pitchFamily="34" charset="0"/>
              </a:rPr>
              <a:t>des prédictions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82308825-D43B-40E0-AAB0-0BD94B750A25}"/>
              </a:ext>
            </a:extLst>
          </p:cNvPr>
          <p:cNvGrpSpPr/>
          <p:nvPr/>
        </p:nvGrpSpPr>
        <p:grpSpPr>
          <a:xfrm>
            <a:off x="9983559" y="2442255"/>
            <a:ext cx="1163044" cy="1041552"/>
            <a:chOff x="4898147" y="1778502"/>
            <a:chExt cx="1077652" cy="965080"/>
          </a:xfrm>
        </p:grpSpPr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B683409B-C288-42E1-933B-0C41676A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3901" y="1778502"/>
              <a:ext cx="581898" cy="581898"/>
            </a:xfrm>
            <a:prstGeom prst="rect">
              <a:avLst/>
            </a:prstGeom>
          </p:spPr>
        </p:pic>
        <p:pic>
          <p:nvPicPr>
            <p:cNvPr id="59" name="Graphique 58" descr="Profil mâle">
              <a:extLst>
                <a:ext uri="{FF2B5EF4-FFF2-40B4-BE49-F238E27FC236}">
                  <a16:creationId xmlns:a16="http://schemas.microsoft.com/office/drawing/2014/main" id="{480398F7-7CDF-4E62-B936-81D1BDA65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898147" y="2262702"/>
              <a:ext cx="480880" cy="480880"/>
            </a:xfrm>
            <a:prstGeom prst="rect">
              <a:avLst/>
            </a:prstGeom>
          </p:spPr>
        </p:pic>
        <p:pic>
          <p:nvPicPr>
            <p:cNvPr id="60" name="Graphique 59" descr="Profil femelle">
              <a:extLst>
                <a:ext uri="{FF2B5EF4-FFF2-40B4-BE49-F238E27FC236}">
                  <a16:creationId xmlns:a16="http://schemas.microsoft.com/office/drawing/2014/main" id="{E8A2587C-8049-4599-AE0A-F8B468E3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113393" y="2262702"/>
              <a:ext cx="480880" cy="480880"/>
            </a:xfrm>
            <a:prstGeom prst="rect">
              <a:avLst/>
            </a:prstGeom>
          </p:spPr>
        </p:pic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105817D-13FD-4279-92AE-D24095862CD4}"/>
              </a:ext>
            </a:extLst>
          </p:cNvPr>
          <p:cNvSpPr/>
          <p:nvPr/>
        </p:nvSpPr>
        <p:spPr>
          <a:xfrm>
            <a:off x="9847154" y="3561184"/>
            <a:ext cx="1435854" cy="4247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</a:pPr>
            <a:r>
              <a:rPr lang="fr-FR" sz="1200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ENTRAINEMENT</a:t>
            </a:r>
            <a:br>
              <a:rPr lang="fr-FR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pitchFamily="34" charset="0"/>
              </a:rPr>
            </a:br>
            <a:r>
              <a:rPr lang="fr-FR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pitchFamily="34" charset="0"/>
              </a:rPr>
              <a:t>des modèles</a:t>
            </a:r>
          </a:p>
        </p:txBody>
      </p:sp>
      <p:sp>
        <p:nvSpPr>
          <p:cNvPr id="61" name="Google Shape;138;p21">
            <a:extLst>
              <a:ext uri="{FF2B5EF4-FFF2-40B4-BE49-F238E27FC236}">
                <a16:creationId xmlns:a16="http://schemas.microsoft.com/office/drawing/2014/main" id="{B854C20C-5D17-49FF-BFF8-A5CED54821D9}"/>
              </a:ext>
            </a:extLst>
          </p:cNvPr>
          <p:cNvSpPr/>
          <p:nvPr/>
        </p:nvSpPr>
        <p:spPr>
          <a:xfrm rot="899825">
            <a:off x="-1904485" y="5548359"/>
            <a:ext cx="3933996" cy="3088888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Google Shape;119;p21">
            <a:extLst>
              <a:ext uri="{FF2B5EF4-FFF2-40B4-BE49-F238E27FC236}">
                <a16:creationId xmlns:a16="http://schemas.microsoft.com/office/drawing/2014/main" id="{80F0237C-FD71-4642-A3BC-B86DAED447E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88210" y="234591"/>
            <a:ext cx="4815578" cy="9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-FR" sz="20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DÉMARCHE &amp; DONNÉES UTILISÉES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686A04-1DC2-46DB-8CF1-4A504C53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9;p21">
            <a:extLst>
              <a:ext uri="{FF2B5EF4-FFF2-40B4-BE49-F238E27FC236}">
                <a16:creationId xmlns:a16="http://schemas.microsoft.com/office/drawing/2014/main" id="{528233CF-B9AA-4238-8399-3A8402F656E3}"/>
              </a:ext>
            </a:extLst>
          </p:cNvPr>
          <p:cNvSpPr/>
          <p:nvPr/>
        </p:nvSpPr>
        <p:spPr>
          <a:xfrm rot="18563316">
            <a:off x="10109804" y="6158088"/>
            <a:ext cx="3933960" cy="3088995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GB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Google Shape;138;p21">
            <a:extLst>
              <a:ext uri="{FF2B5EF4-FFF2-40B4-BE49-F238E27FC236}">
                <a16:creationId xmlns:a16="http://schemas.microsoft.com/office/drawing/2014/main" id="{3A39E4DD-E1F7-4288-9DEF-FF562F3F9F74}"/>
              </a:ext>
            </a:extLst>
          </p:cNvPr>
          <p:cNvSpPr/>
          <p:nvPr/>
        </p:nvSpPr>
        <p:spPr>
          <a:xfrm rot="899825">
            <a:off x="-816007" y="6277826"/>
            <a:ext cx="3933996" cy="3088888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GB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Google Shape;119;p21">
            <a:extLst>
              <a:ext uri="{FF2B5EF4-FFF2-40B4-BE49-F238E27FC236}">
                <a16:creationId xmlns:a16="http://schemas.microsoft.com/office/drawing/2014/main" id="{815C1D46-D997-430A-90E9-BDCA34EAB5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88210" y="234591"/>
            <a:ext cx="4815578" cy="9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-FR" sz="20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MODÈLES ENVISAGÉS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70D000-1F2B-4CEB-900E-4A40101A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4</a:t>
            </a:fld>
            <a:endParaRPr lang="fr-F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23F1ECE-1E19-468C-9AA9-D657F5A48625}"/>
              </a:ext>
            </a:extLst>
          </p:cNvPr>
          <p:cNvGrpSpPr/>
          <p:nvPr/>
        </p:nvGrpSpPr>
        <p:grpSpPr>
          <a:xfrm>
            <a:off x="798509" y="2125399"/>
            <a:ext cx="2367735" cy="4176446"/>
            <a:chOff x="427034" y="1900893"/>
            <a:chExt cx="2367735" cy="4176446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7197532-B0CF-493C-B7BD-D8881BE396E0}"/>
                </a:ext>
              </a:extLst>
            </p:cNvPr>
            <p:cNvSpPr txBox="1"/>
            <p:nvPr/>
          </p:nvSpPr>
          <p:spPr>
            <a:xfrm>
              <a:off x="476250" y="2586722"/>
              <a:ext cx="2270646" cy="241479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lv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None/>
                <a:defRPr sz="1200" b="1">
                  <a:solidFill>
                    <a:schemeClr val="dk1"/>
                  </a:solidFill>
                  <a:latin typeface="Nunito Sans"/>
                  <a:ea typeface="Nunito Sans"/>
                  <a:cs typeface="Nunito Sans"/>
                </a:defRPr>
              </a:lvl1pPr>
              <a:lvl2pPr marL="1219170" lvl="1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2pPr>
              <a:lvl3pPr marL="1828754" lvl="2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3pPr>
              <a:lvl4pPr marL="2438339" lvl="3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>
                  <a:solidFill>
                    <a:srgbClr val="000000"/>
                  </a:solidFill>
                </a:defRPr>
              </a:lvl4pPr>
              <a:lvl5pPr marL="3047924" lvl="4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5pPr>
              <a:lvl6pPr marL="3657509" lvl="5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6pPr>
              <a:lvl7pPr marL="4267093" lvl="6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>
                  <a:solidFill>
                    <a:srgbClr val="000000"/>
                  </a:solidFill>
                </a:defRPr>
              </a:lvl7pPr>
              <a:lvl8pPr marL="4876678" lvl="7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8pPr>
              <a:lvl9pPr marL="5486263" lvl="8" indent="-380990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9pPr>
            </a:lstStyle>
            <a:p>
              <a:r>
                <a:rPr lang="fr-FR">
                  <a:latin typeface="Roboto"/>
                  <a:ea typeface="Roboto" panose="02000000000000000000" pitchFamily="2" charset="0"/>
                </a:rPr>
                <a:t>MODÈLES  </a:t>
              </a:r>
              <a:endParaRPr lang="fr-FR">
                <a:ea typeface="Roboto" panose="02000000000000000000" pitchFamily="2" charset="0"/>
              </a:endParaRPr>
            </a:p>
          </p:txBody>
        </p:sp>
        <p:sp>
          <p:nvSpPr>
            <p:cNvPr id="40" name="Google Shape;463;p40">
              <a:extLst>
                <a:ext uri="{FF2B5EF4-FFF2-40B4-BE49-F238E27FC236}">
                  <a16:creationId xmlns:a16="http://schemas.microsoft.com/office/drawing/2014/main" id="{B1C8CCC5-D9F1-4D0E-BEB4-0708C2052335}"/>
                </a:ext>
              </a:extLst>
            </p:cNvPr>
            <p:cNvSpPr txBox="1">
              <a:spLocks/>
            </p:cNvSpPr>
            <p:nvPr/>
          </p:nvSpPr>
          <p:spPr>
            <a:xfrm>
              <a:off x="605194" y="4935716"/>
              <a:ext cx="1986836" cy="1141623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609585" lvl="0" indent="-38099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00000"/>
                </a:lnSpc>
                <a:spcAft>
                  <a:spcPts val="300"/>
                </a:spcAft>
              </a:pPr>
              <a:r>
                <a:rPr lang="fr-FR">
                  <a:solidFill>
                    <a:schemeClr val="dk1"/>
                  </a:solidFill>
                  <a:latin typeface="Roboto"/>
                  <a:ea typeface="Roboto" panose="02000000000000000000" pitchFamily="2" charset="0"/>
                  <a:cs typeface="Nunito Sans"/>
                  <a:sym typeface="Nunito Sans"/>
                </a:rPr>
                <a:t>Réseau de neurones récurrents (ex. LSTM)</a:t>
              </a:r>
              <a:endParaRPr lang="fr-FR">
                <a:solidFill>
                  <a:schemeClr val="dk1"/>
                </a:solidFill>
                <a:sym typeface="Nunito Sans"/>
              </a:endParaRPr>
            </a:p>
            <a:p>
              <a:pPr marL="171450" indent="-171450">
                <a:lnSpc>
                  <a:spcPct val="100000"/>
                </a:lnSpc>
                <a:spcAft>
                  <a:spcPts val="300"/>
                </a:spcAft>
              </a:pPr>
              <a:r>
                <a:rPr lang="fr-FR">
                  <a:solidFill>
                    <a:schemeClr val="dk1"/>
                  </a:solidFill>
                  <a:latin typeface="Roboto"/>
                  <a:ea typeface="Roboto" panose="02000000000000000000" pitchFamily="2" charset="0"/>
                  <a:cs typeface="Nunito Sans"/>
                  <a:sym typeface="Nunito Sans"/>
                </a:rPr>
                <a:t>Réseaux de neurones convolutifs</a:t>
              </a:r>
            </a:p>
            <a:p>
              <a:pPr marL="171450" indent="-171450">
                <a:lnSpc>
                  <a:spcPct val="100000"/>
                </a:lnSpc>
                <a:spcAft>
                  <a:spcPts val="300"/>
                </a:spcAft>
              </a:pPr>
              <a:r>
                <a:rPr lang="fr-FR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Nunito Sans"/>
                  <a:sym typeface="Nunito Sans"/>
                </a:rPr>
                <a:t>SARIMAX</a:t>
              </a:r>
            </a:p>
            <a:p>
              <a:pPr marL="171450" indent="-171450">
                <a:lnSpc>
                  <a:spcPct val="150000"/>
                </a:lnSpc>
              </a:pPr>
              <a:endParaRPr lang="fr-FR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endParaRPr>
            </a:p>
            <a:p>
              <a:pPr marL="171450" indent="-171450">
                <a:lnSpc>
                  <a:spcPct val="150000"/>
                </a:lnSpc>
              </a:pPr>
              <a:endParaRPr lang="fr-FR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endParaRPr>
            </a:p>
          </p:txBody>
        </p:sp>
        <p:sp>
          <p:nvSpPr>
            <p:cNvPr id="44" name="Google Shape;414;p37">
              <a:extLst>
                <a:ext uri="{FF2B5EF4-FFF2-40B4-BE49-F238E27FC236}">
                  <a16:creationId xmlns:a16="http://schemas.microsoft.com/office/drawing/2014/main" id="{58D0FCEE-BA9A-45A5-91CF-19DE18C47604}"/>
                </a:ext>
              </a:extLst>
            </p:cNvPr>
            <p:cNvSpPr/>
            <p:nvPr/>
          </p:nvSpPr>
          <p:spPr>
            <a:xfrm>
              <a:off x="1312463" y="1984739"/>
              <a:ext cx="598220" cy="518137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6" name="Google Shape;428;p37">
              <a:extLst>
                <a:ext uri="{FF2B5EF4-FFF2-40B4-BE49-F238E27FC236}">
                  <a16:creationId xmlns:a16="http://schemas.microsoft.com/office/drawing/2014/main" id="{04B56BAA-A163-4817-949A-A14B839DE400}"/>
                </a:ext>
              </a:extLst>
            </p:cNvPr>
            <p:cNvSpPr txBox="1"/>
            <p:nvPr/>
          </p:nvSpPr>
          <p:spPr>
            <a:xfrm>
              <a:off x="1558103" y="1900893"/>
              <a:ext cx="105595" cy="234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s" sz="2800" b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Nunito Sans"/>
                  <a:sym typeface="Nunito Sans"/>
                </a:rPr>
                <a:t>1</a:t>
              </a:r>
              <a:endParaRPr sz="2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endParaRPr>
            </a:p>
          </p:txBody>
        </p:sp>
        <p:pic>
          <p:nvPicPr>
            <p:cNvPr id="53" name="Image 5">
              <a:extLst>
                <a:ext uri="{FF2B5EF4-FFF2-40B4-BE49-F238E27FC236}">
                  <a16:creationId xmlns:a16="http://schemas.microsoft.com/office/drawing/2014/main" id="{CC435D7A-D7B2-4343-922B-95EF251D2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34" y="3304967"/>
              <a:ext cx="2367735" cy="1358382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1D4AF480-CDA3-4198-B574-B7C75D070E6F}"/>
              </a:ext>
            </a:extLst>
          </p:cNvPr>
          <p:cNvGrpSpPr/>
          <p:nvPr/>
        </p:nvGrpSpPr>
        <p:grpSpPr>
          <a:xfrm>
            <a:off x="4906243" y="2125399"/>
            <a:ext cx="2411673" cy="3694266"/>
            <a:chOff x="4895850" y="1900893"/>
            <a:chExt cx="2411673" cy="3694266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B835FE25-383D-4630-AC43-2704AC39C024}"/>
                </a:ext>
              </a:extLst>
            </p:cNvPr>
            <p:cNvSpPr txBox="1"/>
            <p:nvPr/>
          </p:nvSpPr>
          <p:spPr>
            <a:xfrm>
              <a:off x="4895850" y="2586722"/>
              <a:ext cx="2411673" cy="241479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lv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None/>
                <a:defRPr sz="1200" b="1">
                  <a:solidFill>
                    <a:schemeClr val="dk1"/>
                  </a:solidFill>
                  <a:latin typeface="Nunito Sans"/>
                  <a:ea typeface="Nunito Sans"/>
                  <a:cs typeface="Nunito Sans"/>
                </a:defRPr>
              </a:lvl1pPr>
              <a:lvl2pPr marL="1219170" lvl="1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2pPr>
              <a:lvl3pPr marL="1828754" lvl="2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3pPr>
              <a:lvl4pPr marL="2438339" lvl="3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>
                  <a:solidFill>
                    <a:srgbClr val="000000"/>
                  </a:solidFill>
                </a:defRPr>
              </a:lvl4pPr>
              <a:lvl5pPr marL="3047924" lvl="4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5pPr>
              <a:lvl6pPr marL="3657509" lvl="5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6pPr>
              <a:lvl7pPr marL="4267093" lvl="6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>
                  <a:solidFill>
                    <a:srgbClr val="000000"/>
                  </a:solidFill>
                </a:defRPr>
              </a:lvl7pPr>
              <a:lvl8pPr marL="4876678" lvl="7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8pPr>
              <a:lvl9pPr marL="5486263" lvl="8" indent="-380990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9pPr>
            </a:lstStyle>
            <a:p>
              <a:r>
                <a:rPr lang="fr-FR">
                  <a:latin typeface="Roboto" panose="02000000000000000000" pitchFamily="2" charset="0"/>
                  <a:ea typeface="Roboto" panose="02000000000000000000" pitchFamily="2" charset="0"/>
                </a:rPr>
                <a:t>INTÉGRATION DE MÉTADONNÉES</a:t>
              </a:r>
            </a:p>
          </p:txBody>
        </p:sp>
        <p:sp>
          <p:nvSpPr>
            <p:cNvPr id="48" name="Google Shape;414;p37">
              <a:extLst>
                <a:ext uri="{FF2B5EF4-FFF2-40B4-BE49-F238E27FC236}">
                  <a16:creationId xmlns:a16="http://schemas.microsoft.com/office/drawing/2014/main" id="{C15BF55A-F0D1-453A-BF1D-C5857BC0F1CA}"/>
                </a:ext>
              </a:extLst>
            </p:cNvPr>
            <p:cNvSpPr/>
            <p:nvPr/>
          </p:nvSpPr>
          <p:spPr>
            <a:xfrm>
              <a:off x="5796889" y="1984739"/>
              <a:ext cx="598220" cy="518137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Google Shape;428;p37">
              <a:extLst>
                <a:ext uri="{FF2B5EF4-FFF2-40B4-BE49-F238E27FC236}">
                  <a16:creationId xmlns:a16="http://schemas.microsoft.com/office/drawing/2014/main" id="{83236162-BFF7-4FCF-8CE3-AA5BD5857AB1}"/>
                </a:ext>
              </a:extLst>
            </p:cNvPr>
            <p:cNvSpPr txBox="1"/>
            <p:nvPr/>
          </p:nvSpPr>
          <p:spPr>
            <a:xfrm>
              <a:off x="6039992" y="1900893"/>
              <a:ext cx="105595" cy="234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s" sz="2800" b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Nunito Sans"/>
                  <a:sym typeface="Nunito Sans"/>
                </a:rPr>
                <a:t>2</a:t>
              </a:r>
              <a:endParaRPr sz="2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endParaRPr>
            </a:p>
          </p:txBody>
        </p:sp>
        <p:pic>
          <p:nvPicPr>
            <p:cNvPr id="54" name="Image 5" descr="Une image contenant grue, dessin&#10;&#10;Description générée automatiquement">
              <a:extLst>
                <a:ext uri="{FF2B5EF4-FFF2-40B4-BE49-F238E27FC236}">
                  <a16:creationId xmlns:a16="http://schemas.microsoft.com/office/drawing/2014/main" id="{2B58B4DC-7B29-423F-A7B3-9C8122DC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4041" y="3980364"/>
              <a:ext cx="1223917" cy="682985"/>
            </a:xfrm>
            <a:prstGeom prst="rect">
              <a:avLst/>
            </a:prstGeom>
          </p:spPr>
        </p:pic>
        <p:sp>
          <p:nvSpPr>
            <p:cNvPr id="55" name="Croix 54">
              <a:extLst>
                <a:ext uri="{FF2B5EF4-FFF2-40B4-BE49-F238E27FC236}">
                  <a16:creationId xmlns:a16="http://schemas.microsoft.com/office/drawing/2014/main" id="{59171158-046B-4939-8FE9-B5472817AE74}"/>
                </a:ext>
              </a:extLst>
            </p:cNvPr>
            <p:cNvSpPr/>
            <p:nvPr/>
          </p:nvSpPr>
          <p:spPr>
            <a:xfrm>
              <a:off x="5983103" y="3596268"/>
              <a:ext cx="225793" cy="233196"/>
            </a:xfrm>
            <a:prstGeom prst="plus">
              <a:avLst>
                <a:gd name="adj" fmla="val 43098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98E90239-071C-4211-8715-8FA0401F41F1}"/>
                </a:ext>
              </a:extLst>
            </p:cNvPr>
            <p:cNvGrpSpPr/>
            <p:nvPr/>
          </p:nvGrpSpPr>
          <p:grpSpPr>
            <a:xfrm>
              <a:off x="5830722" y="2930951"/>
              <a:ext cx="530554" cy="560037"/>
              <a:chOff x="3780027" y="5296081"/>
              <a:chExt cx="852231" cy="899588"/>
            </a:xfrm>
          </p:grpSpPr>
          <p:pic>
            <p:nvPicPr>
              <p:cNvPr id="57" name="Graphique 56">
                <a:extLst>
                  <a:ext uri="{FF2B5EF4-FFF2-40B4-BE49-F238E27FC236}">
                    <a16:creationId xmlns:a16="http://schemas.microsoft.com/office/drawing/2014/main" id="{758BDA48-11E7-4992-A05E-3A070951A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80027" y="5296081"/>
                <a:ext cx="769440" cy="769441"/>
              </a:xfrm>
              <a:prstGeom prst="rect">
                <a:avLst/>
              </a:prstGeom>
            </p:spPr>
          </p:pic>
          <p:pic>
            <p:nvPicPr>
              <p:cNvPr id="58" name="Graphique 57">
                <a:extLst>
                  <a:ext uri="{FF2B5EF4-FFF2-40B4-BE49-F238E27FC236}">
                    <a16:creationId xmlns:a16="http://schemas.microsoft.com/office/drawing/2014/main" id="{21D838E3-2367-4EBA-8870-B45343F83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76791" y="5540203"/>
                <a:ext cx="655467" cy="655466"/>
              </a:xfrm>
              <a:prstGeom prst="rect">
                <a:avLst/>
              </a:prstGeom>
            </p:spPr>
          </p:pic>
        </p:grpSp>
        <p:sp>
          <p:nvSpPr>
            <p:cNvPr id="59" name="Google Shape;463;p40">
              <a:extLst>
                <a:ext uri="{FF2B5EF4-FFF2-40B4-BE49-F238E27FC236}">
                  <a16:creationId xmlns:a16="http://schemas.microsoft.com/office/drawing/2014/main" id="{22821E49-3D5C-499E-9F83-F2DE2354600B}"/>
                </a:ext>
              </a:extLst>
            </p:cNvPr>
            <p:cNvSpPr txBox="1">
              <a:spLocks/>
            </p:cNvSpPr>
            <p:nvPr/>
          </p:nvSpPr>
          <p:spPr>
            <a:xfrm>
              <a:off x="5087082" y="4935716"/>
              <a:ext cx="2011416" cy="659443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609585" lvl="0" indent="-38099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00000"/>
                </a:lnSpc>
                <a:spcAft>
                  <a:spcPts val="300"/>
                </a:spcAft>
              </a:pPr>
              <a:r>
                <a:rPr lang="fr-FR">
                  <a:solidFill>
                    <a:schemeClr val="dk1"/>
                  </a:solidFill>
                  <a:latin typeface="Roboto"/>
                  <a:ea typeface="Roboto" panose="02000000000000000000" pitchFamily="2" charset="0"/>
                  <a:cs typeface="Nunito Sans"/>
                  <a:sym typeface="Nunito Sans"/>
                </a:rPr>
                <a:t>Métadonnées ajoutées</a:t>
              </a:r>
            </a:p>
            <a:p>
              <a:pPr marL="171450" indent="-171450">
                <a:lnSpc>
                  <a:spcPct val="100000"/>
                </a:lnSpc>
                <a:spcAft>
                  <a:spcPts val="300"/>
                </a:spcAft>
              </a:pPr>
              <a:r>
                <a:rPr lang="fr-FR">
                  <a:solidFill>
                    <a:schemeClr val="dk1"/>
                  </a:solidFill>
                  <a:latin typeface="Roboto"/>
                  <a:ea typeface="Roboto" panose="02000000000000000000" pitchFamily="2" charset="0"/>
                  <a:cs typeface="Nunito Sans"/>
                  <a:sym typeface="Nunito Sans"/>
                </a:rPr>
                <a:t>Augmentation de la précision</a:t>
              </a:r>
              <a:endParaRPr lang="fr-FR">
                <a:solidFill>
                  <a:schemeClr val="dk1"/>
                </a:solidFill>
                <a:latin typeface="Roboto"/>
                <a:ea typeface="Roboto" panose="02000000000000000000" pitchFamily="2" charset="0"/>
                <a:cs typeface="Nunito Sans"/>
              </a:endParaRPr>
            </a:p>
            <a:p>
              <a:pPr marL="171450" indent="-171450">
                <a:lnSpc>
                  <a:spcPct val="100000"/>
                </a:lnSpc>
                <a:spcAft>
                  <a:spcPts val="300"/>
                </a:spcAft>
              </a:pPr>
              <a:endParaRPr lang="fr-FR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endParaRPr>
            </a:p>
            <a:p>
              <a:pPr marL="171450" indent="-171450">
                <a:lnSpc>
                  <a:spcPct val="150000"/>
                </a:lnSpc>
              </a:pPr>
              <a:endParaRPr lang="fr-FR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endParaRPr>
            </a:p>
            <a:p>
              <a:pPr marL="171450" indent="-171450">
                <a:lnSpc>
                  <a:spcPct val="150000"/>
                </a:lnSpc>
              </a:pPr>
              <a:endParaRPr lang="fr-FR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3A45D3C0-EBDE-4B4C-BE57-3AC0C1E3FED3}"/>
              </a:ext>
            </a:extLst>
          </p:cNvPr>
          <p:cNvGrpSpPr/>
          <p:nvPr/>
        </p:nvGrpSpPr>
        <p:grpSpPr>
          <a:xfrm>
            <a:off x="9057915" y="2146006"/>
            <a:ext cx="2734036" cy="3675425"/>
            <a:chOff x="8781690" y="1921500"/>
            <a:chExt cx="2734036" cy="3675425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2043BF7D-B146-40AA-9BC6-88F2E22ED047}"/>
                </a:ext>
              </a:extLst>
            </p:cNvPr>
            <p:cNvSpPr txBox="1"/>
            <p:nvPr/>
          </p:nvSpPr>
          <p:spPr>
            <a:xfrm>
              <a:off x="8781690" y="2586722"/>
              <a:ext cx="2734036" cy="241479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lv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None/>
                <a:defRPr sz="1200" b="1">
                  <a:solidFill>
                    <a:schemeClr val="dk1"/>
                  </a:solidFill>
                  <a:latin typeface="Nunito Sans"/>
                  <a:ea typeface="Nunito Sans"/>
                  <a:cs typeface="Nunito Sans"/>
                </a:defRPr>
              </a:lvl1pPr>
              <a:lvl2pPr marL="1219170" lvl="1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2pPr>
              <a:lvl3pPr marL="1828754" lvl="2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3pPr>
              <a:lvl4pPr marL="2438339" lvl="3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>
                  <a:solidFill>
                    <a:srgbClr val="000000"/>
                  </a:solidFill>
                </a:defRPr>
              </a:lvl4pPr>
              <a:lvl5pPr marL="3047924" lvl="4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5pPr>
              <a:lvl6pPr marL="3657509" lvl="5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6pPr>
              <a:lvl7pPr marL="4267093" lvl="6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>
                  <a:solidFill>
                    <a:srgbClr val="000000"/>
                  </a:solidFill>
                </a:defRPr>
              </a:lvl7pPr>
              <a:lvl8pPr marL="4876678" lvl="7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8pPr>
              <a:lvl9pPr marL="5486263" lvl="8" indent="-380990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9pPr>
            </a:lstStyle>
            <a:p>
              <a:r>
                <a:rPr lang="fr-FR">
                  <a:latin typeface="Roboto" panose="02000000000000000000" pitchFamily="2" charset="0"/>
                  <a:ea typeface="Roboto" panose="02000000000000000000" pitchFamily="2" charset="0"/>
                </a:rPr>
                <a:t>GÉNÉRATION DES EMPLOIS DU TEMPS</a:t>
              </a:r>
            </a:p>
          </p:txBody>
        </p:sp>
        <p:sp>
          <p:nvSpPr>
            <p:cNvPr id="51" name="Google Shape;414;p37">
              <a:extLst>
                <a:ext uri="{FF2B5EF4-FFF2-40B4-BE49-F238E27FC236}">
                  <a16:creationId xmlns:a16="http://schemas.microsoft.com/office/drawing/2014/main" id="{999D4DAA-F64D-4215-9A55-1BCEFFB43CBE}"/>
                </a:ext>
              </a:extLst>
            </p:cNvPr>
            <p:cNvSpPr/>
            <p:nvPr/>
          </p:nvSpPr>
          <p:spPr>
            <a:xfrm>
              <a:off x="9849598" y="1984739"/>
              <a:ext cx="598220" cy="518137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Google Shape;428;p37">
              <a:extLst>
                <a:ext uri="{FF2B5EF4-FFF2-40B4-BE49-F238E27FC236}">
                  <a16:creationId xmlns:a16="http://schemas.microsoft.com/office/drawing/2014/main" id="{0C669EA1-5711-47EF-81E9-9AFE6A35BD0E}"/>
                </a:ext>
              </a:extLst>
            </p:cNvPr>
            <p:cNvSpPr txBox="1"/>
            <p:nvPr/>
          </p:nvSpPr>
          <p:spPr>
            <a:xfrm>
              <a:off x="10095910" y="1921500"/>
              <a:ext cx="105595" cy="234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s" sz="2800" b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Nunito Sans"/>
                  <a:sym typeface="Nunito Sans"/>
                </a:rPr>
                <a:t>3</a:t>
              </a:r>
              <a:endParaRPr sz="2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endParaRPr>
            </a:p>
          </p:txBody>
        </p: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18BC5F2D-118A-44E2-B3AD-5E3DCB1C0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3609" y="4246007"/>
              <a:ext cx="2270198" cy="36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62683A47-885D-488D-B6AA-2518922D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92289" y="3095442"/>
              <a:ext cx="1112839" cy="1112839"/>
            </a:xfrm>
            <a:prstGeom prst="rect">
              <a:avLst/>
            </a:prstGeom>
          </p:spPr>
        </p:pic>
        <p:sp>
          <p:nvSpPr>
            <p:cNvPr id="62" name="Google Shape;463;p40">
              <a:extLst>
                <a:ext uri="{FF2B5EF4-FFF2-40B4-BE49-F238E27FC236}">
                  <a16:creationId xmlns:a16="http://schemas.microsoft.com/office/drawing/2014/main" id="{6DE4D3C7-1785-4942-BAA7-F308876848B5}"/>
                </a:ext>
              </a:extLst>
            </p:cNvPr>
            <p:cNvSpPr txBox="1">
              <a:spLocks/>
            </p:cNvSpPr>
            <p:nvPr/>
          </p:nvSpPr>
          <p:spPr>
            <a:xfrm>
              <a:off x="9043308" y="4937482"/>
              <a:ext cx="2210800" cy="659443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609585" lvl="0" indent="-38099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380990" algn="l" defTabSz="914400" rtl="0" eaLnBrk="1" latinLnBrk="0" hangingPunct="1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00000"/>
                </a:lnSpc>
                <a:spcAft>
                  <a:spcPts val="300"/>
                </a:spcAft>
              </a:pPr>
              <a:r>
                <a:rPr lang="fr-FR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Nunito Sans"/>
                  <a:sym typeface="Nunito Sans"/>
                </a:rPr>
                <a:t>Optimisation sous contraintes</a:t>
              </a:r>
            </a:p>
            <a:p>
              <a:pPr marL="171450" indent="-171450">
                <a:lnSpc>
                  <a:spcPct val="100000"/>
                </a:lnSpc>
                <a:spcAft>
                  <a:spcPts val="300"/>
                </a:spcAft>
              </a:pPr>
              <a:r>
                <a:rPr lang="fr-FR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Nunito Sans"/>
                  <a:sym typeface="Nunito Sans"/>
                </a:rPr>
                <a:t>Prise en compte du coût horaire </a:t>
              </a:r>
            </a:p>
            <a:p>
              <a:pPr marL="171450" indent="-171450">
                <a:lnSpc>
                  <a:spcPct val="150000"/>
                </a:lnSpc>
              </a:pPr>
              <a:endParaRPr lang="fr-FR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1F39A80-0955-4ABF-89BB-0FD6198F6474}"/>
              </a:ext>
            </a:extLst>
          </p:cNvPr>
          <p:cNvSpPr/>
          <p:nvPr/>
        </p:nvSpPr>
        <p:spPr>
          <a:xfrm>
            <a:off x="762245" y="1497797"/>
            <a:ext cx="2003439" cy="4557168"/>
          </a:xfrm>
          <a:prstGeom prst="rect">
            <a:avLst/>
          </a:prstGeom>
          <a:ln w="571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E7591468-2CD3-4221-8296-8ACEABD3BF62}"/>
              </a:ext>
            </a:extLst>
          </p:cNvPr>
          <p:cNvGrpSpPr/>
          <p:nvPr/>
        </p:nvGrpSpPr>
        <p:grpSpPr>
          <a:xfrm>
            <a:off x="369682" y="1557210"/>
            <a:ext cx="2743200" cy="1039183"/>
            <a:chOff x="684936" y="1681403"/>
            <a:chExt cx="2743200" cy="1039183"/>
          </a:xfrm>
        </p:grpSpPr>
        <p:pic>
          <p:nvPicPr>
            <p:cNvPr id="40" name="Image 22">
              <a:extLst>
                <a:ext uri="{FF2B5EF4-FFF2-40B4-BE49-F238E27FC236}">
                  <a16:creationId xmlns:a16="http://schemas.microsoft.com/office/drawing/2014/main" id="{B72B56CC-758E-42C6-98CC-C1F704DB8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0818" y="1681403"/>
              <a:ext cx="871437" cy="774638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76537623-EA90-490D-A41B-3301A8F08944}"/>
                </a:ext>
              </a:extLst>
            </p:cNvPr>
            <p:cNvSpPr txBox="1"/>
            <p:nvPr/>
          </p:nvSpPr>
          <p:spPr>
            <a:xfrm>
              <a:off x="684936" y="2443587"/>
              <a:ext cx="27432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err="1">
                  <a:latin typeface="Roboto" panose="02000000000000000000" pitchFamily="2" charset="0"/>
                  <a:ea typeface="Roboto" panose="02000000000000000000" pitchFamily="2" charset="0"/>
                </a:rPr>
                <a:t>Naive</a:t>
              </a:r>
              <a:r>
                <a:rPr lang="fr-FR" sz="1200">
                  <a:latin typeface="Roboto" panose="02000000000000000000" pitchFamily="2" charset="0"/>
                  <a:ea typeface="Roboto" panose="02000000000000000000" pitchFamily="2" charset="0"/>
                </a:rPr>
                <a:t> last</a:t>
              </a:r>
              <a:endParaRPr lang="fr-FR" sz="1200"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43BA2A13-C934-42EF-A178-D391074B8346}"/>
              </a:ext>
            </a:extLst>
          </p:cNvPr>
          <p:cNvGrpSpPr/>
          <p:nvPr/>
        </p:nvGrpSpPr>
        <p:grpSpPr>
          <a:xfrm>
            <a:off x="373132" y="2674586"/>
            <a:ext cx="2743200" cy="1102970"/>
            <a:chOff x="684936" y="3051957"/>
            <a:chExt cx="2743200" cy="1102970"/>
          </a:xfrm>
        </p:grpSpPr>
        <p:pic>
          <p:nvPicPr>
            <p:cNvPr id="43" name="Image 19">
              <a:extLst>
                <a:ext uri="{FF2B5EF4-FFF2-40B4-BE49-F238E27FC236}">
                  <a16:creationId xmlns:a16="http://schemas.microsoft.com/office/drawing/2014/main" id="{0A57EA60-4AA3-4033-A697-FB1810D91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99358" y="3051957"/>
              <a:ext cx="1114357" cy="837706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6B22DB3D-6EE0-4DDA-B961-855B7A6731B2}"/>
                </a:ext>
              </a:extLst>
            </p:cNvPr>
            <p:cNvSpPr txBox="1"/>
            <p:nvPr/>
          </p:nvSpPr>
          <p:spPr>
            <a:xfrm>
              <a:off x="684936" y="3877928"/>
              <a:ext cx="27432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LSTM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0F14961F-30FA-4ABD-B3C4-842FBF8F2C69}"/>
              </a:ext>
            </a:extLst>
          </p:cNvPr>
          <p:cNvGrpSpPr/>
          <p:nvPr/>
        </p:nvGrpSpPr>
        <p:grpSpPr>
          <a:xfrm>
            <a:off x="373132" y="3855749"/>
            <a:ext cx="2743200" cy="1021318"/>
            <a:chOff x="684936" y="4344287"/>
            <a:chExt cx="2743200" cy="1021318"/>
          </a:xfrm>
        </p:grpSpPr>
        <p:pic>
          <p:nvPicPr>
            <p:cNvPr id="46" name="Image 20">
              <a:extLst>
                <a:ext uri="{FF2B5EF4-FFF2-40B4-BE49-F238E27FC236}">
                  <a16:creationId xmlns:a16="http://schemas.microsoft.com/office/drawing/2014/main" id="{F36A3EF4-7053-459E-AC4F-6EB961779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1815" y="4344287"/>
              <a:ext cx="849442" cy="751503"/>
            </a:xfrm>
            <a:prstGeom prst="rect">
              <a:avLst/>
            </a:prstGeom>
          </p:spPr>
        </p:pic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DF51B4F8-AA3E-411E-898D-16D197914D4E}"/>
                </a:ext>
              </a:extLst>
            </p:cNvPr>
            <p:cNvSpPr txBox="1"/>
            <p:nvPr/>
          </p:nvSpPr>
          <p:spPr>
            <a:xfrm>
              <a:off x="684936" y="5088606"/>
              <a:ext cx="27432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err="1"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Linear</a:t>
              </a:r>
              <a:endParaRPr lang="fr-FR" sz="1200"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DF11A747-99AB-4713-97AD-B3A3F7453EB3}"/>
              </a:ext>
            </a:extLst>
          </p:cNvPr>
          <p:cNvGrpSpPr/>
          <p:nvPr/>
        </p:nvGrpSpPr>
        <p:grpSpPr>
          <a:xfrm>
            <a:off x="369682" y="4955259"/>
            <a:ext cx="2743200" cy="954026"/>
            <a:chOff x="684936" y="5548800"/>
            <a:chExt cx="2743200" cy="954026"/>
          </a:xfrm>
        </p:grpSpPr>
        <p:pic>
          <p:nvPicPr>
            <p:cNvPr id="49" name="Image 21">
              <a:extLst>
                <a:ext uri="{FF2B5EF4-FFF2-40B4-BE49-F238E27FC236}">
                  <a16:creationId xmlns:a16="http://schemas.microsoft.com/office/drawing/2014/main" id="{95D4EF37-83E2-4F8F-827C-EB03C11F5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42851" y="5548800"/>
              <a:ext cx="827371" cy="707303"/>
            </a:xfrm>
            <a:prstGeom prst="rect">
              <a:avLst/>
            </a:prstGeom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513B11A-D3BC-4D59-B31D-C3740A3DC939}"/>
                </a:ext>
              </a:extLst>
            </p:cNvPr>
            <p:cNvSpPr txBox="1"/>
            <p:nvPr/>
          </p:nvSpPr>
          <p:spPr>
            <a:xfrm>
              <a:off x="684936" y="6225827"/>
              <a:ext cx="27432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err="1"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Naive</a:t>
              </a:r>
              <a:r>
                <a:rPr lang="fr-FR" sz="1200"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 </a:t>
              </a:r>
              <a:r>
                <a:rPr lang="fr-FR" sz="1200" err="1"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seasonal</a:t>
              </a:r>
              <a:endParaRPr lang="fr-FR" sz="1200"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5E4CA6B6-E221-4DD6-8867-C7ADC01F7C28}"/>
              </a:ext>
            </a:extLst>
          </p:cNvPr>
          <p:cNvSpPr txBox="1"/>
          <p:nvPr/>
        </p:nvSpPr>
        <p:spPr>
          <a:xfrm>
            <a:off x="3103482" y="2580920"/>
            <a:ext cx="10927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>
                <a:solidFill>
                  <a:srgbClr val="923328"/>
                </a:solidFill>
                <a:latin typeface="Roboto"/>
                <a:ea typeface="Roboto" panose="02000000000000000000" pitchFamily="2" charset="0"/>
              </a:rPr>
              <a:t>+190%</a:t>
            </a:r>
            <a:endParaRPr lang="fr-FR" sz="1400">
              <a:solidFill>
                <a:srgbClr val="923328"/>
              </a:solidFill>
              <a:latin typeface="Roboto"/>
              <a:ea typeface="Roboto" panose="02000000000000000000" pitchFamily="2" charset="0"/>
              <a:cs typeface="Calibri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B335877-9F79-48EF-8DDA-6857EC5EAAA3}"/>
              </a:ext>
            </a:extLst>
          </p:cNvPr>
          <p:cNvSpPr txBox="1"/>
          <p:nvPr/>
        </p:nvSpPr>
        <p:spPr>
          <a:xfrm>
            <a:off x="3103482" y="3515965"/>
            <a:ext cx="8370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>
                <a:solidFill>
                  <a:srgbClr val="923328"/>
                </a:solidFill>
                <a:latin typeface="Roboto"/>
                <a:ea typeface="Roboto" panose="02000000000000000000" pitchFamily="2" charset="0"/>
                <a:cs typeface="Calibri"/>
              </a:rPr>
              <a:t>+71%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62C2A19-664A-4971-AF09-681C544701CE}"/>
              </a:ext>
            </a:extLst>
          </p:cNvPr>
          <p:cNvSpPr txBox="1"/>
          <p:nvPr/>
        </p:nvSpPr>
        <p:spPr>
          <a:xfrm>
            <a:off x="3103482" y="4383550"/>
            <a:ext cx="9654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>
                <a:solidFill>
                  <a:srgbClr val="923328"/>
                </a:solidFill>
                <a:latin typeface="Roboto"/>
                <a:ea typeface="Roboto" panose="02000000000000000000" pitchFamily="2" charset="0"/>
                <a:cs typeface="Calibri"/>
              </a:rPr>
              <a:t>+190%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AEA9AE5-5BAE-4D5C-8BD8-BCBB620799C1}"/>
              </a:ext>
            </a:extLst>
          </p:cNvPr>
          <p:cNvCxnSpPr>
            <a:cxnSpLocks/>
          </p:cNvCxnSpPr>
          <p:nvPr/>
        </p:nvCxnSpPr>
        <p:spPr>
          <a:xfrm flipV="1">
            <a:off x="3135469" y="4863598"/>
            <a:ext cx="1204610" cy="5600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4441B351-54EE-4F2D-929D-66029D6557C1}"/>
              </a:ext>
            </a:extLst>
          </p:cNvPr>
          <p:cNvCxnSpPr>
            <a:cxnSpLocks/>
          </p:cNvCxnSpPr>
          <p:nvPr/>
        </p:nvCxnSpPr>
        <p:spPr>
          <a:xfrm flipV="1">
            <a:off x="3205741" y="4109684"/>
            <a:ext cx="1134338" cy="3002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0C111080-8382-43AA-9CA7-40BD9F1864B5}"/>
              </a:ext>
            </a:extLst>
          </p:cNvPr>
          <p:cNvSpPr txBox="1"/>
          <p:nvPr/>
        </p:nvSpPr>
        <p:spPr>
          <a:xfrm>
            <a:off x="3103482" y="5368491"/>
            <a:ext cx="8665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>
                <a:solidFill>
                  <a:srgbClr val="923328"/>
                </a:solidFill>
                <a:latin typeface="Roboto"/>
                <a:ea typeface="Roboto" panose="02000000000000000000" pitchFamily="2" charset="0"/>
                <a:cs typeface="Calibri"/>
              </a:rPr>
              <a:t>+81%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C2E84AA5-9B9A-4FD0-85D6-B9507DAC487A}"/>
              </a:ext>
            </a:extLst>
          </p:cNvPr>
          <p:cNvCxnSpPr>
            <a:cxnSpLocks/>
          </p:cNvCxnSpPr>
          <p:nvPr/>
        </p:nvCxnSpPr>
        <p:spPr>
          <a:xfrm>
            <a:off x="3135469" y="2234869"/>
            <a:ext cx="1204610" cy="5600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08D3DFE7-373A-4567-ACF9-6515513195A8}"/>
              </a:ext>
            </a:extLst>
          </p:cNvPr>
          <p:cNvCxnSpPr>
            <a:cxnSpLocks/>
          </p:cNvCxnSpPr>
          <p:nvPr/>
        </p:nvCxnSpPr>
        <p:spPr>
          <a:xfrm>
            <a:off x="3205741" y="3286367"/>
            <a:ext cx="1134338" cy="3002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 9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C7653C2-9FA4-45ED-945F-39D464F1E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4041" y="3961809"/>
            <a:ext cx="1223918" cy="728914"/>
          </a:xfrm>
          <a:prstGeom prst="rect">
            <a:avLst/>
          </a:prstGeom>
        </p:spPr>
      </p:pic>
      <p:sp>
        <p:nvSpPr>
          <p:cNvPr id="58" name="Croix 57">
            <a:extLst>
              <a:ext uri="{FF2B5EF4-FFF2-40B4-BE49-F238E27FC236}">
                <a16:creationId xmlns:a16="http://schemas.microsoft.com/office/drawing/2014/main" id="{2A9B67EF-C548-41C1-BCE9-521E1D769A83}"/>
              </a:ext>
            </a:extLst>
          </p:cNvPr>
          <p:cNvSpPr/>
          <p:nvPr/>
        </p:nvSpPr>
        <p:spPr>
          <a:xfrm>
            <a:off x="5983104" y="3569834"/>
            <a:ext cx="225793" cy="233196"/>
          </a:xfrm>
          <a:prstGeom prst="plus">
            <a:avLst>
              <a:gd name="adj" fmla="val 4309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E91A2DF-5D40-4497-A885-F8259D174741}"/>
              </a:ext>
            </a:extLst>
          </p:cNvPr>
          <p:cNvSpPr txBox="1"/>
          <p:nvPr/>
        </p:nvSpPr>
        <p:spPr>
          <a:xfrm>
            <a:off x="4724400" y="4713994"/>
            <a:ext cx="27432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>
                <a:latin typeface="Roboto" panose="02000000000000000000" pitchFamily="2" charset="0"/>
                <a:ea typeface="Roboto" panose="02000000000000000000" pitchFamily="2" charset="0"/>
              </a:rPr>
              <a:t>SARIMA</a:t>
            </a:r>
          </a:p>
        </p:txBody>
      </p:sp>
      <p:pic>
        <p:nvPicPr>
          <p:cNvPr id="60" name="Image 18" descr="Une image contenant pièce&#10;&#10;Description générée automatiquement">
            <a:extLst>
              <a:ext uri="{FF2B5EF4-FFF2-40B4-BE49-F238E27FC236}">
                <a16:creationId xmlns:a16="http://schemas.microsoft.com/office/drawing/2014/main" id="{ECCB65E5-9A2F-4C45-81EE-ADCDAAAC114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0191" y="3351966"/>
            <a:ext cx="811454" cy="668933"/>
          </a:xfrm>
          <a:prstGeom prst="rect">
            <a:avLst/>
          </a:prstGeom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AC21B6F7-2714-493B-B7BD-9D24A86BFCA1}"/>
              </a:ext>
            </a:extLst>
          </p:cNvPr>
          <p:cNvGrpSpPr/>
          <p:nvPr/>
        </p:nvGrpSpPr>
        <p:grpSpPr>
          <a:xfrm>
            <a:off x="5830723" y="2745757"/>
            <a:ext cx="530554" cy="560036"/>
            <a:chOff x="3780027" y="5296080"/>
            <a:chExt cx="852231" cy="899586"/>
          </a:xfrm>
        </p:grpSpPr>
        <p:pic>
          <p:nvPicPr>
            <p:cNvPr id="63" name="Graphique 62">
              <a:extLst>
                <a:ext uri="{FF2B5EF4-FFF2-40B4-BE49-F238E27FC236}">
                  <a16:creationId xmlns:a16="http://schemas.microsoft.com/office/drawing/2014/main" id="{FAB3AD51-0F65-412D-885B-2EFE66658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80027" y="5296080"/>
              <a:ext cx="769441" cy="769441"/>
            </a:xfrm>
            <a:prstGeom prst="rect">
              <a:avLst/>
            </a:prstGeom>
          </p:spPr>
        </p:pic>
        <p:pic>
          <p:nvPicPr>
            <p:cNvPr id="64" name="Graphique 63">
              <a:extLst>
                <a:ext uri="{FF2B5EF4-FFF2-40B4-BE49-F238E27FC236}">
                  <a16:creationId xmlns:a16="http://schemas.microsoft.com/office/drawing/2014/main" id="{98D28C42-B7C3-4D3D-82DB-045C8A3A4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76792" y="5540200"/>
              <a:ext cx="655466" cy="655466"/>
            </a:xfrm>
            <a:prstGeom prst="rect">
              <a:avLst/>
            </a:prstGeom>
          </p:spPr>
        </p:pic>
      </p:grpSp>
      <p:sp>
        <p:nvSpPr>
          <p:cNvPr id="65" name="Google Shape;200;p27">
            <a:extLst>
              <a:ext uri="{FF2B5EF4-FFF2-40B4-BE49-F238E27FC236}">
                <a16:creationId xmlns:a16="http://schemas.microsoft.com/office/drawing/2014/main" id="{C8DB2620-E27A-4CCC-9C90-438071D13986}"/>
              </a:ext>
            </a:extLst>
          </p:cNvPr>
          <p:cNvSpPr/>
          <p:nvPr/>
        </p:nvSpPr>
        <p:spPr>
          <a:xfrm>
            <a:off x="4483227" y="2457627"/>
            <a:ext cx="3225546" cy="2793353"/>
          </a:xfrm>
          <a:custGeom>
            <a:avLst/>
            <a:gdLst/>
            <a:ahLst/>
            <a:cxnLst/>
            <a:rect l="l" t="t" r="r" b="b"/>
            <a:pathLst>
              <a:path w="130793" h="113268" extrusionOk="0">
                <a:moveTo>
                  <a:pt x="97822" y="469"/>
                </a:moveTo>
                <a:lnTo>
                  <a:pt x="130255" y="56641"/>
                </a:lnTo>
                <a:lnTo>
                  <a:pt x="97822" y="112813"/>
                </a:lnTo>
                <a:lnTo>
                  <a:pt x="32970" y="112813"/>
                </a:lnTo>
                <a:lnTo>
                  <a:pt x="538" y="56641"/>
                </a:lnTo>
                <a:lnTo>
                  <a:pt x="32970" y="469"/>
                </a:lnTo>
                <a:close/>
                <a:moveTo>
                  <a:pt x="32695" y="1"/>
                </a:moveTo>
                <a:lnTo>
                  <a:pt x="69" y="56517"/>
                </a:lnTo>
                <a:lnTo>
                  <a:pt x="0" y="56641"/>
                </a:lnTo>
                <a:lnTo>
                  <a:pt x="32640" y="113157"/>
                </a:lnTo>
                <a:lnTo>
                  <a:pt x="32695" y="113267"/>
                </a:lnTo>
                <a:lnTo>
                  <a:pt x="98098" y="113267"/>
                </a:lnTo>
                <a:lnTo>
                  <a:pt x="130723" y="56751"/>
                </a:lnTo>
                <a:lnTo>
                  <a:pt x="130792" y="56641"/>
                </a:lnTo>
                <a:lnTo>
                  <a:pt x="98166" y="125"/>
                </a:lnTo>
                <a:lnTo>
                  <a:pt x="98098" y="1"/>
                </a:lnTo>
                <a:close/>
              </a:path>
            </a:pathLst>
          </a:custGeom>
          <a:ln w="571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Google Shape;463;p40">
            <a:extLst>
              <a:ext uri="{FF2B5EF4-FFF2-40B4-BE49-F238E27FC236}">
                <a16:creationId xmlns:a16="http://schemas.microsoft.com/office/drawing/2014/main" id="{EB0DC7D7-AF5C-4FE2-9DC9-F99F12A1E29A}"/>
              </a:ext>
            </a:extLst>
          </p:cNvPr>
          <p:cNvSpPr txBox="1">
            <a:spLocks/>
          </p:cNvSpPr>
          <p:nvPr/>
        </p:nvSpPr>
        <p:spPr>
          <a:xfrm>
            <a:off x="677747" y="6131679"/>
            <a:ext cx="2127069" cy="56003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38099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219170" lvl="1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28754" lvl="2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38339" lvl="3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47924" lvl="4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657509" lvl="5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093" lvl="6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678" lvl="7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263" lvl="8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rPr>
              <a:t>BASELINES</a:t>
            </a:r>
            <a:br>
              <a:rPr lang="fr-FR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rPr>
            </a:br>
            <a:r>
              <a:rPr lang="fr-FR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rPr>
              <a:t>Référentiels de comparaison</a:t>
            </a:r>
          </a:p>
        </p:txBody>
      </p:sp>
      <p:sp>
        <p:nvSpPr>
          <p:cNvPr id="68" name="Google Shape;463;p40">
            <a:extLst>
              <a:ext uri="{FF2B5EF4-FFF2-40B4-BE49-F238E27FC236}">
                <a16:creationId xmlns:a16="http://schemas.microsoft.com/office/drawing/2014/main" id="{3106287A-0D5E-4841-B78B-9850BF8E4992}"/>
              </a:ext>
            </a:extLst>
          </p:cNvPr>
          <p:cNvSpPr txBox="1">
            <a:spLocks/>
          </p:cNvSpPr>
          <p:nvPr/>
        </p:nvSpPr>
        <p:spPr>
          <a:xfrm>
            <a:off x="5032466" y="5410131"/>
            <a:ext cx="2127069" cy="36064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38099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219170" lvl="1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28754" lvl="2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38339" lvl="3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47924" lvl="4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657509" lvl="5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093" lvl="6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●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678" lvl="7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○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263" lvl="8" indent="-38099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900"/>
              <a:buFont typeface="Arial" panose="020B0604020202020204" pitchFamily="34" charset="0"/>
              <a:buChar char="■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Nunito Sans"/>
                <a:sym typeface="Nunito Sans"/>
              </a:rPr>
              <a:t>MODÈLE RETENU</a:t>
            </a:r>
          </a:p>
        </p:txBody>
      </p:sp>
      <p:sp>
        <p:nvSpPr>
          <p:cNvPr id="51" name="Google Shape;119;p21">
            <a:extLst>
              <a:ext uri="{FF2B5EF4-FFF2-40B4-BE49-F238E27FC236}">
                <a16:creationId xmlns:a16="http://schemas.microsoft.com/office/drawing/2014/main" id="{879137E3-DEAC-4FAD-BDAE-8572659943A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88210" y="234591"/>
            <a:ext cx="4815578" cy="9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-FR" sz="20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RÉSULTATS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E93F69-F95E-48EC-B8AE-8AA8078C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6590"/>
            <a:ext cx="2743200" cy="365125"/>
          </a:xfrm>
        </p:spPr>
        <p:txBody>
          <a:bodyPr/>
          <a:lstStyle/>
          <a:p>
            <a:fld id="{27C6CCC6-2BE5-4E42-96A4-D1E8E81A3D8E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846B371-CCCB-9A48-8113-0C02F967FA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99" y="1893286"/>
            <a:ext cx="2553639" cy="1898496"/>
          </a:xfrm>
          <a:prstGeom prst="rect">
            <a:avLst/>
          </a:prstGeom>
        </p:spPr>
      </p:pic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B8C885D0-0A58-2A46-9EAB-FBD968C7D9B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22451" r="41821" b="57923"/>
          <a:stretch/>
        </p:blipFill>
        <p:spPr>
          <a:xfrm>
            <a:off x="8180830" y="4213423"/>
            <a:ext cx="3242671" cy="121021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21E73B1-1787-5742-909B-C32B060F4389}"/>
              </a:ext>
            </a:extLst>
          </p:cNvPr>
          <p:cNvSpPr txBox="1"/>
          <p:nvPr/>
        </p:nvSpPr>
        <p:spPr>
          <a:xfrm>
            <a:off x="8372586" y="5474493"/>
            <a:ext cx="2859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latin typeface="Roboto" panose="02000000000000000000" pitchFamily="2" charset="0"/>
                <a:ea typeface="Roboto" panose="02000000000000000000" pitchFamily="2" charset="0"/>
              </a:rPr>
              <a:t>Exemple de planning généré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>
            <a:spLocks noGrp="1"/>
          </p:cNvSpPr>
          <p:nvPr>
            <p:ph type="ctrTitle"/>
          </p:nvPr>
        </p:nvSpPr>
        <p:spPr>
          <a:xfrm>
            <a:off x="4105897" y="353513"/>
            <a:ext cx="3976000" cy="3835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">
                <a:latin typeface="Roboto" panose="02000000000000000000" pitchFamily="2" charset="0"/>
                <a:ea typeface="Roboto" panose="02000000000000000000" pitchFamily="2" charset="0"/>
              </a:rPr>
              <a:t>FEUILLE DE ROUTE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703993-8ADE-4C6D-89BB-7A250810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6</a:t>
            </a:fld>
            <a:endParaRPr lang="de-DE"/>
          </a:p>
        </p:txBody>
      </p:sp>
      <p:cxnSp>
        <p:nvCxnSpPr>
          <p:cNvPr id="37" name="Google Shape;207;p16">
            <a:extLst>
              <a:ext uri="{FF2B5EF4-FFF2-40B4-BE49-F238E27FC236}">
                <a16:creationId xmlns:a16="http://schemas.microsoft.com/office/drawing/2014/main" id="{6869EDF4-0C31-4DF9-910A-F5BAA51686E5}"/>
              </a:ext>
            </a:extLst>
          </p:cNvPr>
          <p:cNvCxnSpPr>
            <a:cxnSpLocks/>
          </p:cNvCxnSpPr>
          <p:nvPr/>
        </p:nvCxnSpPr>
        <p:spPr>
          <a:xfrm flipV="1">
            <a:off x="894616" y="1473285"/>
            <a:ext cx="10339407" cy="19905"/>
          </a:xfrm>
          <a:prstGeom prst="straightConnector1">
            <a:avLst/>
          </a:prstGeom>
          <a:noFill/>
          <a:ln w="952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" name="Google Shape;227;p16">
            <a:extLst>
              <a:ext uri="{FF2B5EF4-FFF2-40B4-BE49-F238E27FC236}">
                <a16:creationId xmlns:a16="http://schemas.microsoft.com/office/drawing/2014/main" id="{21345521-86E9-4807-AE42-D72ACD97DA21}"/>
              </a:ext>
            </a:extLst>
          </p:cNvPr>
          <p:cNvCxnSpPr>
            <a:cxnSpLocks/>
          </p:cNvCxnSpPr>
          <p:nvPr/>
        </p:nvCxnSpPr>
        <p:spPr>
          <a:xfrm flipV="1">
            <a:off x="2241687" y="1493190"/>
            <a:ext cx="0" cy="65235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39" name="Google Shape;227;p16">
            <a:extLst>
              <a:ext uri="{FF2B5EF4-FFF2-40B4-BE49-F238E27FC236}">
                <a16:creationId xmlns:a16="http://schemas.microsoft.com/office/drawing/2014/main" id="{155BB2B3-E3D2-473A-97F1-02172C5F1A95}"/>
              </a:ext>
            </a:extLst>
          </p:cNvPr>
          <p:cNvCxnSpPr>
            <a:cxnSpLocks/>
          </p:cNvCxnSpPr>
          <p:nvPr/>
        </p:nvCxnSpPr>
        <p:spPr>
          <a:xfrm flipV="1">
            <a:off x="9500728" y="1455817"/>
            <a:ext cx="0" cy="65235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40" name="Google Shape;227;p16">
            <a:extLst>
              <a:ext uri="{FF2B5EF4-FFF2-40B4-BE49-F238E27FC236}">
                <a16:creationId xmlns:a16="http://schemas.microsoft.com/office/drawing/2014/main" id="{951F58AE-0F53-4B6A-9A3E-873E0F613CE8}"/>
              </a:ext>
            </a:extLst>
          </p:cNvPr>
          <p:cNvCxnSpPr>
            <a:cxnSpLocks/>
          </p:cNvCxnSpPr>
          <p:nvPr/>
        </p:nvCxnSpPr>
        <p:spPr>
          <a:xfrm flipV="1">
            <a:off x="6096004" y="1455817"/>
            <a:ext cx="0" cy="65235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med" len="med"/>
          </a:ln>
        </p:spPr>
      </p:cxnSp>
      <p:sp>
        <p:nvSpPr>
          <p:cNvPr id="41" name="Google Shape;213;p16">
            <a:extLst>
              <a:ext uri="{FF2B5EF4-FFF2-40B4-BE49-F238E27FC236}">
                <a16:creationId xmlns:a16="http://schemas.microsoft.com/office/drawing/2014/main" id="{C84EBA63-C349-47EF-9B58-682328024F17}"/>
              </a:ext>
            </a:extLst>
          </p:cNvPr>
          <p:cNvSpPr/>
          <p:nvPr/>
        </p:nvSpPr>
        <p:spPr>
          <a:xfrm>
            <a:off x="1374497" y="3162927"/>
            <a:ext cx="1734379" cy="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923328"/>
                </a:solidFill>
                <a:latin typeface="Raleway Light" panose="020B0604020202020204" charset="0"/>
                <a:ea typeface="Roboto"/>
                <a:cs typeface="Roboto"/>
                <a:sym typeface="Roboto"/>
              </a:rPr>
              <a:t>POC : Validation de nos algorithmes et pipelines</a:t>
            </a:r>
            <a:endParaRPr sz="1100">
              <a:solidFill>
                <a:srgbClr val="923328"/>
              </a:solidFill>
              <a:latin typeface="Raleway Light" panose="020B0604020202020204" charset="0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dk1"/>
                </a:solidFill>
                <a:latin typeface="Raleway Light" panose="020B0604020202020204" charset="0"/>
                <a:ea typeface="Roboto Lt"/>
                <a:cs typeface="Roboto Lt"/>
                <a:sym typeface="Roboto Light"/>
              </a:rPr>
              <a:t>Décembre 2020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C805216-6872-4E94-9AFF-F730AF4C2D04}"/>
              </a:ext>
            </a:extLst>
          </p:cNvPr>
          <p:cNvGrpSpPr/>
          <p:nvPr/>
        </p:nvGrpSpPr>
        <p:grpSpPr>
          <a:xfrm>
            <a:off x="1845030" y="2248374"/>
            <a:ext cx="832643" cy="832643"/>
            <a:chOff x="5383509" y="2964701"/>
            <a:chExt cx="1545135" cy="1545135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E89055B6-12D8-432F-837A-0E3888FBA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3509" y="2964701"/>
              <a:ext cx="1545135" cy="1545135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1B9A5CB1-2C08-4851-9E57-AD2182392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74063" y="2982687"/>
              <a:ext cx="754581" cy="754581"/>
            </a:xfrm>
            <a:prstGeom prst="rect">
              <a:avLst/>
            </a:prstGeom>
          </p:spPr>
        </p:pic>
      </p:grpSp>
      <p:sp>
        <p:nvSpPr>
          <p:cNvPr id="46" name="Google Shape;213;p16">
            <a:extLst>
              <a:ext uri="{FF2B5EF4-FFF2-40B4-BE49-F238E27FC236}">
                <a16:creationId xmlns:a16="http://schemas.microsoft.com/office/drawing/2014/main" id="{30BFECAE-3DDF-4BCA-A94C-B81B0B259785}"/>
              </a:ext>
            </a:extLst>
          </p:cNvPr>
          <p:cNvSpPr/>
          <p:nvPr/>
        </p:nvSpPr>
        <p:spPr>
          <a:xfrm>
            <a:off x="4619755" y="3162927"/>
            <a:ext cx="2952490" cy="57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923328"/>
                </a:solidFill>
                <a:latin typeface="Raleway Light" panose="020B0604020202020204" charset="0"/>
                <a:ea typeface="Roboto"/>
                <a:cs typeface="Roboto"/>
                <a:sym typeface="Roboto"/>
              </a:rPr>
              <a:t>2</a:t>
            </a:r>
            <a:r>
              <a:rPr lang="fr-FR" sz="1100" baseline="30000">
                <a:solidFill>
                  <a:srgbClr val="923328"/>
                </a:solidFill>
                <a:latin typeface="Raleway Light" panose="020B0604020202020204" charset="0"/>
                <a:ea typeface="Roboto"/>
                <a:cs typeface="Roboto"/>
                <a:sym typeface="Roboto"/>
              </a:rPr>
              <a:t>ème</a:t>
            </a:r>
            <a:r>
              <a:rPr lang="fr-FR" sz="1100">
                <a:solidFill>
                  <a:srgbClr val="923328"/>
                </a:solidFill>
                <a:latin typeface="Raleway Light" panose="020B0604020202020204" charset="0"/>
                <a:ea typeface="Roboto"/>
                <a:cs typeface="Roboto"/>
                <a:sym typeface="Roboto"/>
              </a:rPr>
              <a:t> mission pour développer les web-app (utilisateur et monitoring)</a:t>
            </a:r>
            <a:endParaRPr sz="1100">
              <a:solidFill>
                <a:srgbClr val="923328"/>
              </a:solidFill>
              <a:latin typeface="Raleway Light" panose="020B0604020202020204" charset="0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dk1"/>
                </a:solidFill>
                <a:latin typeface="Raleway Light" panose="020B0604020202020204" charset="0"/>
                <a:ea typeface="Roboto Lt"/>
                <a:cs typeface="Roboto Lt"/>
                <a:sym typeface="Roboto Light"/>
              </a:rPr>
              <a:t>Février 2021</a:t>
            </a:r>
            <a:endParaRPr sz="1600">
              <a:latin typeface="Raleway Light" panose="020B0604020202020204" charset="0"/>
            </a:endParaRP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758AF5E9-5D3C-4496-9B7D-BDB726D0FE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9681" y="2248374"/>
            <a:ext cx="832643" cy="832643"/>
          </a:xfrm>
          <a:prstGeom prst="rect">
            <a:avLst/>
          </a:prstGeom>
        </p:spPr>
      </p:pic>
      <p:sp>
        <p:nvSpPr>
          <p:cNvPr id="49" name="Google Shape;213;p16">
            <a:extLst>
              <a:ext uri="{FF2B5EF4-FFF2-40B4-BE49-F238E27FC236}">
                <a16:creationId xmlns:a16="http://schemas.microsoft.com/office/drawing/2014/main" id="{311DED20-1F66-4B8A-8BC4-36F65AB73DC2}"/>
              </a:ext>
            </a:extLst>
          </p:cNvPr>
          <p:cNvSpPr/>
          <p:nvPr/>
        </p:nvSpPr>
        <p:spPr>
          <a:xfrm>
            <a:off x="8468311" y="3162927"/>
            <a:ext cx="2064829" cy="59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923328"/>
                </a:solidFill>
                <a:latin typeface="Raleway Light" panose="020B0604020202020204" charset="0"/>
                <a:ea typeface="Roboto"/>
                <a:cs typeface="Roboto"/>
                <a:sym typeface="Roboto"/>
              </a:rPr>
              <a:t>3</a:t>
            </a:r>
            <a:r>
              <a:rPr lang="fr-FR" sz="1100" baseline="30000">
                <a:solidFill>
                  <a:srgbClr val="923328"/>
                </a:solidFill>
                <a:latin typeface="Raleway Light" panose="020B0604020202020204" charset="0"/>
                <a:ea typeface="Roboto"/>
                <a:cs typeface="Roboto"/>
                <a:sym typeface="Roboto"/>
              </a:rPr>
              <a:t>ème</a:t>
            </a:r>
            <a:r>
              <a:rPr lang="fr-FR" sz="1100">
                <a:solidFill>
                  <a:srgbClr val="923328"/>
                </a:solidFill>
                <a:latin typeface="Raleway Light" panose="020B0604020202020204" charset="0"/>
                <a:ea typeface="Roboto"/>
                <a:cs typeface="Roboto"/>
                <a:sym typeface="Roboto"/>
              </a:rPr>
              <a:t> mission pour actualiser les algorithmes</a:t>
            </a:r>
            <a:endParaRPr sz="1100">
              <a:solidFill>
                <a:srgbClr val="923328"/>
              </a:solidFill>
              <a:latin typeface="Raleway Light" panose="020B0604020202020204" charset="0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dk1"/>
                </a:solidFill>
                <a:latin typeface="Raleway Light" panose="020B0604020202020204" charset="0"/>
                <a:ea typeface="Roboto Lt"/>
                <a:cs typeface="Roboto Lt"/>
                <a:sym typeface="Roboto Light"/>
              </a:rPr>
              <a:t>Octobre 2021</a:t>
            </a:r>
            <a:endParaRPr sz="1600">
              <a:latin typeface="Raleway Light" panose="020B0604020202020204" charset="0"/>
            </a:endParaRP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22F4E0BA-4982-45A6-AB22-F8F99486B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4405" y="2248374"/>
            <a:ext cx="832643" cy="832643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D573AF87-C6DC-4984-8CCA-D76DF33D0AB2}"/>
              </a:ext>
            </a:extLst>
          </p:cNvPr>
          <p:cNvGrpSpPr/>
          <p:nvPr/>
        </p:nvGrpSpPr>
        <p:grpSpPr>
          <a:xfrm>
            <a:off x="3374785" y="4799657"/>
            <a:ext cx="5399905" cy="923330"/>
            <a:chOff x="2942178" y="4816899"/>
            <a:chExt cx="5399905" cy="923330"/>
          </a:xfrm>
        </p:grpSpPr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3E323E3A-A7C8-4688-A5C1-F9034B23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2178" y="4857244"/>
              <a:ext cx="845940" cy="845940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9E4B06C0-FF1F-4D09-8C98-D95BCF2A039B}"/>
                </a:ext>
              </a:extLst>
            </p:cNvPr>
            <p:cNvSpPr txBox="1"/>
            <p:nvPr/>
          </p:nvSpPr>
          <p:spPr>
            <a:xfrm>
              <a:off x="4278639" y="4896321"/>
              <a:ext cx="2598002" cy="764486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lv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None/>
                <a:defRPr sz="1200" b="1">
                  <a:solidFill>
                    <a:schemeClr val="dk1"/>
                  </a:solidFill>
                  <a:latin typeface="Nunito Sans"/>
                  <a:ea typeface="Nunito Sans"/>
                  <a:cs typeface="Nunito Sans"/>
                </a:defRPr>
              </a:lvl1pPr>
              <a:lvl2pPr marL="1219170" lvl="1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2pPr>
              <a:lvl3pPr marL="1828754" lvl="2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3pPr>
              <a:lvl4pPr marL="2438339" lvl="3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>
                  <a:solidFill>
                    <a:srgbClr val="000000"/>
                  </a:solidFill>
                </a:defRPr>
              </a:lvl4pPr>
              <a:lvl5pPr marL="3047924" lvl="4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5pPr>
              <a:lvl6pPr marL="3657509" lvl="5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6pPr>
              <a:lvl7pPr marL="4267093" lvl="6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●"/>
                <a:defRPr sz="1200">
                  <a:solidFill>
                    <a:srgbClr val="000000"/>
                  </a:solidFill>
                </a:defRPr>
              </a:lvl7pPr>
              <a:lvl8pPr marL="4876678" lvl="7" indent="-380990">
                <a:lnSpc>
                  <a:spcPct val="90000"/>
                </a:lnSpc>
                <a:spcBef>
                  <a:spcPts val="2133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○"/>
                <a:defRPr sz="1200">
                  <a:solidFill>
                    <a:srgbClr val="000000"/>
                  </a:solidFill>
                </a:defRPr>
              </a:lvl8pPr>
              <a:lvl9pPr marL="5486263" lvl="8" indent="-380990">
                <a:lnSpc>
                  <a:spcPct val="90000"/>
                </a:lnSpc>
                <a:spcBef>
                  <a:spcPts val="2133"/>
                </a:spcBef>
                <a:spcAft>
                  <a:spcPts val="2133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Char char="■"/>
                <a:defRPr sz="1200">
                  <a:solidFill>
                    <a:srgbClr val="000000"/>
                  </a:solidFill>
                </a:defRPr>
              </a:lvl9pPr>
            </a:lstStyle>
            <a:p>
              <a:pPr algn="l"/>
              <a:r>
                <a:rPr lang="fr-FR" sz="1600" b="0">
                  <a:latin typeface="Roboto"/>
                  <a:ea typeface="Roboto" panose="02000000000000000000" pitchFamily="2" charset="0"/>
                </a:rPr>
                <a:t>Diminution du temps de livraison moyen :</a:t>
              </a:r>
              <a:endParaRPr lang="fr-FR" sz="1600" b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89AAF3CB-E128-445A-AD5B-1211691DAA54}"/>
                </a:ext>
              </a:extLst>
            </p:cNvPr>
            <p:cNvSpPr txBox="1"/>
            <p:nvPr/>
          </p:nvSpPr>
          <p:spPr>
            <a:xfrm>
              <a:off x="6735257" y="4816899"/>
              <a:ext cx="1606826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sz="5400">
                  <a:highlight>
                    <a:srgbClr val="FFFFFF"/>
                  </a:highlight>
                  <a:latin typeface="Roboto"/>
                  <a:sym typeface="Nunito Sans ExtraBold"/>
                </a:rPr>
                <a:t>88</a:t>
              </a:r>
              <a:r>
                <a:rPr lang="fr-FR" sz="4400">
                  <a:highlight>
                    <a:srgbClr val="FFFFFF"/>
                  </a:highlight>
                  <a:latin typeface="Roboto"/>
                  <a:sym typeface="Nunito Sans ExtraBold"/>
                </a:rPr>
                <a:t> </a:t>
              </a:r>
              <a:r>
                <a:rPr lang="fr-FR" sz="2400">
                  <a:sym typeface="Nunito Sans ExtraBold"/>
                </a:rPr>
                <a:t>%</a:t>
              </a:r>
              <a:endParaRPr lang="fr-FR" sz="2400">
                <a:latin typeface="Roboto" panose="02000000000000000000" pitchFamily="2" charset="0"/>
                <a:ea typeface="Roboto" panose="02000000000000000000" pitchFamily="2" charset="0"/>
                <a:sym typeface="Nunito Sans ExtraBold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7C0767E-9F0A-47AF-A39B-8AB616905B68}"/>
              </a:ext>
            </a:extLst>
          </p:cNvPr>
          <p:cNvSpPr/>
          <p:nvPr/>
        </p:nvSpPr>
        <p:spPr>
          <a:xfrm>
            <a:off x="2183586" y="1444752"/>
            <a:ext cx="117044" cy="93269"/>
          </a:xfrm>
          <a:prstGeom prst="rect">
            <a:avLst/>
          </a:prstGeom>
          <a:solidFill>
            <a:srgbClr val="923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5C82CD-C2DF-4D31-8FA7-2BD3CE8E0E4B}"/>
              </a:ext>
            </a:extLst>
          </p:cNvPr>
          <p:cNvSpPr/>
          <p:nvPr/>
        </p:nvSpPr>
        <p:spPr>
          <a:xfrm>
            <a:off x="6035375" y="1437504"/>
            <a:ext cx="117044" cy="93269"/>
          </a:xfrm>
          <a:prstGeom prst="rect">
            <a:avLst/>
          </a:prstGeom>
          <a:solidFill>
            <a:srgbClr val="923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D32BE3A-5F53-4798-8EC9-8EE89EE726F8}"/>
              </a:ext>
            </a:extLst>
          </p:cNvPr>
          <p:cNvSpPr/>
          <p:nvPr/>
        </p:nvSpPr>
        <p:spPr>
          <a:xfrm>
            <a:off x="9442204" y="1430308"/>
            <a:ext cx="117044" cy="93269"/>
          </a:xfrm>
          <a:prstGeom prst="rect">
            <a:avLst/>
          </a:prstGeom>
          <a:solidFill>
            <a:srgbClr val="923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Google Shape;138;p21">
            <a:extLst>
              <a:ext uri="{FF2B5EF4-FFF2-40B4-BE49-F238E27FC236}">
                <a16:creationId xmlns:a16="http://schemas.microsoft.com/office/drawing/2014/main" id="{D31D1D99-CFD0-45D8-9703-78E7DB12F7FA}"/>
              </a:ext>
            </a:extLst>
          </p:cNvPr>
          <p:cNvSpPr/>
          <p:nvPr/>
        </p:nvSpPr>
        <p:spPr>
          <a:xfrm rot="899825">
            <a:off x="-2828718" y="5607351"/>
            <a:ext cx="3933996" cy="3088888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Google Shape;138;p21">
            <a:extLst>
              <a:ext uri="{FF2B5EF4-FFF2-40B4-BE49-F238E27FC236}">
                <a16:creationId xmlns:a16="http://schemas.microsoft.com/office/drawing/2014/main" id="{D8D6F748-0685-4260-92A7-062ED48FA780}"/>
              </a:ext>
            </a:extLst>
          </p:cNvPr>
          <p:cNvSpPr/>
          <p:nvPr/>
        </p:nvSpPr>
        <p:spPr>
          <a:xfrm rot="19778512">
            <a:off x="11492097" y="-412646"/>
            <a:ext cx="1635777" cy="151027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/>
          </p:nvPr>
        </p:nvSpPr>
        <p:spPr>
          <a:xfrm>
            <a:off x="3688210" y="234591"/>
            <a:ext cx="4815578" cy="9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-FR" sz="2000">
                <a:latin typeface="Roboto"/>
                <a:ea typeface="Roboto" panose="02000000000000000000" pitchFamily="2" charset="0"/>
              </a:rPr>
              <a:t>FOCUS SUR LES APPLICATION WEB PROPOSÉES PAR DELIVERY CS</a:t>
            </a:r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4294967295"/>
          </p:nvPr>
        </p:nvSpPr>
        <p:spPr>
          <a:xfrm>
            <a:off x="0" y="4514850"/>
            <a:ext cx="998538" cy="4048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04</a:t>
            </a:r>
            <a:endParaRPr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8" name="Google Shape;138;p21"/>
          <p:cNvSpPr/>
          <p:nvPr/>
        </p:nvSpPr>
        <p:spPr>
          <a:xfrm rot="899825">
            <a:off x="-1970216" y="5268317"/>
            <a:ext cx="6251773" cy="3291823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9" name="Google Shape;139;p21"/>
          <p:cNvSpPr/>
          <p:nvPr/>
        </p:nvSpPr>
        <p:spPr>
          <a:xfrm rot="-3036684">
            <a:off x="10109804" y="6158088"/>
            <a:ext cx="3933960" cy="3088995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3B2E2C22-5DB7-44C6-BDA7-E2FF955E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1" b="91328" l="9967" r="89701">
                        <a14:foregroundMark x1="12957" y1="37177" x2="16113" y2="13653"/>
                        <a14:foregroundMark x1="16113" y1="13653" x2="27907" y2="10978"/>
                        <a14:foregroundMark x1="27907" y1="10978" x2="68771" y2="9963"/>
                        <a14:foregroundMark x1="68771" y1="9963" x2="80897" y2="13376"/>
                        <a14:foregroundMark x1="80897" y1="13376" x2="82226" y2="20480"/>
                        <a14:foregroundMark x1="82226" y1="20480" x2="79568" y2="35886"/>
                        <a14:foregroundMark x1="79568" y1="35886" x2="81395" y2="41790"/>
                        <a14:foregroundMark x1="13953" y1="39852" x2="15116" y2="87269"/>
                        <a14:foregroundMark x1="34219" y1="75646" x2="46844" y2="76661"/>
                        <a14:foregroundMark x1="46844" y1="76661" x2="48007" y2="76568"/>
                        <a14:foregroundMark x1="29402" y1="83487" x2="51329" y2="82472"/>
                        <a14:foregroundMark x1="34884" y1="81089" x2="26080" y2="81734"/>
                        <a14:foregroundMark x1="57807" y1="77122" x2="67110" y2="79244"/>
                        <a14:foregroundMark x1="63289" y1="78782" x2="53987" y2="79244"/>
                        <a14:foregroundMark x1="15615" y1="87085" x2="27409" y2="89668"/>
                        <a14:foregroundMark x1="27409" y1="89668" x2="39867" y2="89945"/>
                        <a14:foregroundMark x1="39867" y1="89945" x2="77907" y2="88376"/>
                        <a14:foregroundMark x1="77907" y1="88376" x2="79734" y2="87546"/>
                        <a14:foregroundMark x1="21096" y1="89483" x2="26744" y2="90683"/>
                        <a14:foregroundMark x1="19103" y1="87915" x2="28571" y2="72601"/>
                        <a14:foregroundMark x1="28571" y1="72601" x2="32890" y2="60701"/>
                        <a14:foregroundMark x1="37708" y1="39576" x2="48837" y2="45295"/>
                        <a14:foregroundMark x1="48837" y1="45295" x2="57143" y2="52860"/>
                        <a14:foregroundMark x1="57143" y1="52860" x2="58140" y2="54613"/>
                        <a14:foregroundMark x1="49502" y1="32380" x2="23920" y2="53229"/>
                        <a14:foregroundMark x1="23920" y1="53229" x2="32392" y2="57196"/>
                        <a14:foregroundMark x1="22425" y1="39668" x2="70100" y2="48616"/>
                        <a14:foregroundMark x1="70100" y1="48616" x2="67774" y2="55351"/>
                        <a14:foregroundMark x1="67774" y1="55351" x2="67774" y2="55351"/>
                        <a14:foregroundMark x1="37542" y1="47325" x2="26412" y2="51015"/>
                        <a14:foregroundMark x1="26412" y1="51015" x2="26080" y2="51384"/>
                        <a14:foregroundMark x1="25581" y1="38007" x2="38538" y2="65221"/>
                        <a14:foregroundMark x1="28073" y1="41697" x2="29900" y2="62269"/>
                        <a14:foregroundMark x1="29900" y1="62269" x2="35880" y2="70018"/>
                        <a14:foregroundMark x1="35880" y1="70018" x2="36213" y2="76937"/>
                        <a14:foregroundMark x1="36213" y1="76937" x2="55814" y2="78321"/>
                        <a14:foregroundMark x1="55814" y1="78321" x2="25748" y2="79797"/>
                        <a14:foregroundMark x1="25748" y1="79797" x2="38870" y2="79336"/>
                        <a14:foregroundMark x1="38870" y1="79336" x2="17774" y2="78044"/>
                        <a14:foregroundMark x1="17774" y1="78044" x2="32060" y2="77952"/>
                        <a14:foregroundMark x1="32060" y1="77952" x2="38538" y2="78690"/>
                        <a14:foregroundMark x1="32060" y1="90037" x2="56645" y2="88376"/>
                        <a14:foregroundMark x1="38040" y1="87362" x2="52658" y2="87638"/>
                        <a14:foregroundMark x1="52658" y1="87638" x2="63953" y2="90314"/>
                        <a14:foregroundMark x1="63953" y1="90314" x2="77243" y2="90221"/>
                        <a14:foregroundMark x1="77243" y1="90221" x2="82060" y2="83764"/>
                        <a14:foregroundMark x1="82060" y1="83764" x2="80066" y2="66605"/>
                        <a14:foregroundMark x1="17774" y1="88653" x2="15116" y2="81734"/>
                        <a14:foregroundMark x1="15116" y1="81734" x2="15615" y2="77122"/>
                        <a14:foregroundMark x1="13455" y1="77675" x2="13953" y2="84963"/>
                        <a14:foregroundMark x1="13953" y1="84963" x2="20598" y2="89945"/>
                        <a14:foregroundMark x1="14784" y1="87638" x2="17276" y2="89668"/>
                        <a14:foregroundMark x1="12957" y1="84594" x2="14286" y2="77399"/>
                        <a14:foregroundMark x1="14286" y1="77399" x2="12292" y2="85978"/>
                        <a14:foregroundMark x1="14784" y1="39114" x2="18439" y2="23339"/>
                        <a14:foregroundMark x1="18439" y1="23339" x2="14286" y2="16513"/>
                        <a14:foregroundMark x1="14286" y1="16513" x2="21429" y2="10517"/>
                        <a14:foregroundMark x1="21429" y1="10517" x2="27741" y2="9041"/>
                        <a14:foregroundMark x1="12458" y1="33210" x2="13455" y2="26568"/>
                        <a14:foregroundMark x1="46179" y1="90221" x2="42857" y2="91052"/>
                        <a14:foregroundMark x1="28239" y1="90683" x2="41030" y2="91328"/>
                        <a14:foregroundMark x1="41030" y1="91328" x2="54319" y2="90037"/>
                        <a14:foregroundMark x1="54319" y1="90037" x2="73422" y2="91052"/>
                        <a14:foregroundMark x1="12791" y1="38745" x2="13787" y2="77122"/>
                        <a14:foregroundMark x1="73754" y1="9502" x2="78073" y2="9502"/>
                        <a14:foregroundMark x1="52492" y1="90775" x2="61628" y2="90498"/>
                        <a14:foregroundMark x1="77243" y1="9041" x2="77243" y2="90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8" y="938212"/>
            <a:ext cx="3856781" cy="6967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1003683-86AD-4227-886D-7CAA146C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3958186-476C-40E3-A459-D74B13965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15" y="1737216"/>
            <a:ext cx="8531584" cy="51748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167855B7-319F-4A04-A2A5-74011BFC53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" t="26161" r="-401" b="11383"/>
          <a:stretch/>
        </p:blipFill>
        <p:spPr>
          <a:xfrm>
            <a:off x="3737610" y="2104492"/>
            <a:ext cx="8450032" cy="4766936"/>
          </a:xfrm>
          <a:prstGeom prst="rect">
            <a:avLst/>
          </a:prstGeom>
        </p:spPr>
      </p:pic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06203DB-5AA4-4343-AA5C-E59680CE5F4C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lang="de-DE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6CCC6-2BE5-4E42-96A4-D1E8E81A3D8E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1855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7</Slides>
  <Notes>7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 Office</vt:lpstr>
      <vt:lpstr>Étude de cas Delivery CS</vt:lpstr>
      <vt:lpstr>CONTEXTE ET ENJEUX</vt:lpstr>
      <vt:lpstr>DÉMARCHE &amp; DONNÉES UTILISÉES</vt:lpstr>
      <vt:lpstr>MODÈLES ENVISAGÉS</vt:lpstr>
      <vt:lpstr>RÉSULTATS</vt:lpstr>
      <vt:lpstr>FEUILLE DE ROUTE</vt:lpstr>
      <vt:lpstr>FOCUS SUR LES APPLICATION WEB PROPOSÉES PAR DELIVERY 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2</cp:revision>
  <dcterms:created xsi:type="dcterms:W3CDTF">2020-12-05T10:13:28Z</dcterms:created>
  <dcterms:modified xsi:type="dcterms:W3CDTF">2021-03-07T15:44:04Z</dcterms:modified>
</cp:coreProperties>
</file>